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0BAD23-D445-6FBB-9291-0AB9ADB73CEA}"/>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400ABC45-D0AC-FD45-ACCC-32DDE6E868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E59037B2-9310-F282-B87D-CC0F2D80640A}"/>
              </a:ext>
            </a:extLst>
          </p:cNvPr>
          <p:cNvSpPr>
            <a:spLocks noGrp="1"/>
          </p:cNvSpPr>
          <p:nvPr>
            <p:ph type="dt" sz="half" idx="10"/>
          </p:nvPr>
        </p:nvSpPr>
        <p:spPr/>
        <p:txBody>
          <a:bodyPr/>
          <a:lstStyle/>
          <a:p>
            <a:fld id="{8646E650-BFEC-4D8F-AE1D-14B25B830135}" type="datetimeFigureOut">
              <a:rPr lang="zh-TW" altLang="en-US" smtClean="0"/>
              <a:t>2023/1/7</a:t>
            </a:fld>
            <a:endParaRPr lang="zh-TW" altLang="en-US"/>
          </a:p>
        </p:txBody>
      </p:sp>
      <p:sp>
        <p:nvSpPr>
          <p:cNvPr id="5" name="頁尾版面配置區 4">
            <a:extLst>
              <a:ext uri="{FF2B5EF4-FFF2-40B4-BE49-F238E27FC236}">
                <a16:creationId xmlns:a16="http://schemas.microsoft.com/office/drawing/2014/main" id="{F6E06D6F-AD28-BE23-0B6F-C6BD9A35AC6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6A544C0-FDEE-379A-052B-9E1205698099}"/>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1339118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4F681-5A5B-1705-908C-1D0D6EF4468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FAD4E4B0-CDD8-8283-810F-3B82071F95C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8721103-8916-B9A8-8DCA-924C17D2848E}"/>
              </a:ext>
            </a:extLst>
          </p:cNvPr>
          <p:cNvSpPr>
            <a:spLocks noGrp="1"/>
          </p:cNvSpPr>
          <p:nvPr>
            <p:ph type="dt" sz="half" idx="10"/>
          </p:nvPr>
        </p:nvSpPr>
        <p:spPr/>
        <p:txBody>
          <a:bodyPr/>
          <a:lstStyle/>
          <a:p>
            <a:fld id="{8646E650-BFEC-4D8F-AE1D-14B25B830135}" type="datetimeFigureOut">
              <a:rPr lang="zh-TW" altLang="en-US" smtClean="0"/>
              <a:t>2023/1/7</a:t>
            </a:fld>
            <a:endParaRPr lang="zh-TW" altLang="en-US"/>
          </a:p>
        </p:txBody>
      </p:sp>
      <p:sp>
        <p:nvSpPr>
          <p:cNvPr id="5" name="頁尾版面配置區 4">
            <a:extLst>
              <a:ext uri="{FF2B5EF4-FFF2-40B4-BE49-F238E27FC236}">
                <a16:creationId xmlns:a16="http://schemas.microsoft.com/office/drawing/2014/main" id="{62A514D9-ADC2-A158-A818-5CC1BA2C93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15A4DA2-55D0-D314-0371-32ECA3E5363D}"/>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248408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564E764-88A8-1880-E6F5-203615A7B53B}"/>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B47839D-B69F-CFDE-EF66-AB2D4282F602}"/>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269CC41-7071-03EA-4E5B-BADD9CC3A46F}"/>
              </a:ext>
            </a:extLst>
          </p:cNvPr>
          <p:cNvSpPr>
            <a:spLocks noGrp="1"/>
          </p:cNvSpPr>
          <p:nvPr>
            <p:ph type="dt" sz="half" idx="10"/>
          </p:nvPr>
        </p:nvSpPr>
        <p:spPr/>
        <p:txBody>
          <a:bodyPr/>
          <a:lstStyle/>
          <a:p>
            <a:fld id="{8646E650-BFEC-4D8F-AE1D-14B25B830135}" type="datetimeFigureOut">
              <a:rPr lang="zh-TW" altLang="en-US" smtClean="0"/>
              <a:t>2023/1/7</a:t>
            </a:fld>
            <a:endParaRPr lang="zh-TW" altLang="en-US"/>
          </a:p>
        </p:txBody>
      </p:sp>
      <p:sp>
        <p:nvSpPr>
          <p:cNvPr id="5" name="頁尾版面配置區 4">
            <a:extLst>
              <a:ext uri="{FF2B5EF4-FFF2-40B4-BE49-F238E27FC236}">
                <a16:creationId xmlns:a16="http://schemas.microsoft.com/office/drawing/2014/main" id="{B87AB4D0-EC2B-6F70-E441-0617539A2CE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9D3F3C4-E4A7-2BA7-9C29-F868DF6EAD12}"/>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294130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EBF11C-B079-FE56-2ED1-95E9D5D396F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57B279DA-6CAD-5199-3723-A4EC5F2A5140}"/>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8F9179F-1C52-D13B-3EC6-D39166723FBC}"/>
              </a:ext>
            </a:extLst>
          </p:cNvPr>
          <p:cNvSpPr>
            <a:spLocks noGrp="1"/>
          </p:cNvSpPr>
          <p:nvPr>
            <p:ph type="dt" sz="half" idx="10"/>
          </p:nvPr>
        </p:nvSpPr>
        <p:spPr/>
        <p:txBody>
          <a:bodyPr/>
          <a:lstStyle/>
          <a:p>
            <a:fld id="{8646E650-BFEC-4D8F-AE1D-14B25B830135}" type="datetimeFigureOut">
              <a:rPr lang="zh-TW" altLang="en-US" smtClean="0"/>
              <a:t>2023/1/7</a:t>
            </a:fld>
            <a:endParaRPr lang="zh-TW" altLang="en-US"/>
          </a:p>
        </p:txBody>
      </p:sp>
      <p:sp>
        <p:nvSpPr>
          <p:cNvPr id="5" name="頁尾版面配置區 4">
            <a:extLst>
              <a:ext uri="{FF2B5EF4-FFF2-40B4-BE49-F238E27FC236}">
                <a16:creationId xmlns:a16="http://schemas.microsoft.com/office/drawing/2014/main" id="{F5D14AA0-58A6-ABD7-0D44-46DAD57D22D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8885EAE-33DE-96F9-FC37-50218AE9E15D}"/>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114604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460E2-DD18-1F1B-A5E9-9BB9F9DF1451}"/>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18BEFED3-333F-81C1-3BC0-B2FAA5E71F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9111B5A6-B3E1-E8B1-F961-246796D07D70}"/>
              </a:ext>
            </a:extLst>
          </p:cNvPr>
          <p:cNvSpPr>
            <a:spLocks noGrp="1"/>
          </p:cNvSpPr>
          <p:nvPr>
            <p:ph type="dt" sz="half" idx="10"/>
          </p:nvPr>
        </p:nvSpPr>
        <p:spPr/>
        <p:txBody>
          <a:bodyPr/>
          <a:lstStyle/>
          <a:p>
            <a:fld id="{8646E650-BFEC-4D8F-AE1D-14B25B830135}" type="datetimeFigureOut">
              <a:rPr lang="zh-TW" altLang="en-US" smtClean="0"/>
              <a:t>2023/1/7</a:t>
            </a:fld>
            <a:endParaRPr lang="zh-TW" altLang="en-US"/>
          </a:p>
        </p:txBody>
      </p:sp>
      <p:sp>
        <p:nvSpPr>
          <p:cNvPr id="5" name="頁尾版面配置區 4">
            <a:extLst>
              <a:ext uri="{FF2B5EF4-FFF2-40B4-BE49-F238E27FC236}">
                <a16:creationId xmlns:a16="http://schemas.microsoft.com/office/drawing/2014/main" id="{A628A841-C854-2705-B3C7-8FF7E09D975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5F62EF9-B1C7-7C2E-FB47-48555525A40D}"/>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827746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F601BB-851F-53C1-20AE-80D2D6290D4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A3C2F0F9-487A-ECE0-818A-B874D621A321}"/>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653DFF9-C18C-E501-D448-1886CADEEC13}"/>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33CC873-352A-4F66-55BB-576DA3DFB6FB}"/>
              </a:ext>
            </a:extLst>
          </p:cNvPr>
          <p:cNvSpPr>
            <a:spLocks noGrp="1"/>
          </p:cNvSpPr>
          <p:nvPr>
            <p:ph type="dt" sz="half" idx="10"/>
          </p:nvPr>
        </p:nvSpPr>
        <p:spPr/>
        <p:txBody>
          <a:bodyPr/>
          <a:lstStyle/>
          <a:p>
            <a:fld id="{8646E650-BFEC-4D8F-AE1D-14B25B830135}" type="datetimeFigureOut">
              <a:rPr lang="zh-TW" altLang="en-US" smtClean="0"/>
              <a:t>2023/1/7</a:t>
            </a:fld>
            <a:endParaRPr lang="zh-TW" altLang="en-US"/>
          </a:p>
        </p:txBody>
      </p:sp>
      <p:sp>
        <p:nvSpPr>
          <p:cNvPr id="6" name="頁尾版面配置區 5">
            <a:extLst>
              <a:ext uri="{FF2B5EF4-FFF2-40B4-BE49-F238E27FC236}">
                <a16:creationId xmlns:a16="http://schemas.microsoft.com/office/drawing/2014/main" id="{2B84BF00-D8A4-8585-9A67-5A5C947C85C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60B59A0-F3B0-D52D-A0A8-02673D077D6A}"/>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376956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B49B07-C107-251D-7016-E2789F3F1702}"/>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0BE970A-4423-3F16-8367-4720C0C5B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3F6FE6FC-BBDA-8839-AE37-F995A9516581}"/>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5F1C7D3E-4E58-403A-ADEA-FF3833E305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FD55A93E-730B-264D-9815-B789777E75D5}"/>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05BE33CF-DBA3-1222-1CBA-371BF73F589F}"/>
              </a:ext>
            </a:extLst>
          </p:cNvPr>
          <p:cNvSpPr>
            <a:spLocks noGrp="1"/>
          </p:cNvSpPr>
          <p:nvPr>
            <p:ph type="dt" sz="half" idx="10"/>
          </p:nvPr>
        </p:nvSpPr>
        <p:spPr/>
        <p:txBody>
          <a:bodyPr/>
          <a:lstStyle/>
          <a:p>
            <a:fld id="{8646E650-BFEC-4D8F-AE1D-14B25B830135}" type="datetimeFigureOut">
              <a:rPr lang="zh-TW" altLang="en-US" smtClean="0"/>
              <a:t>2023/1/7</a:t>
            </a:fld>
            <a:endParaRPr lang="zh-TW" altLang="en-US"/>
          </a:p>
        </p:txBody>
      </p:sp>
      <p:sp>
        <p:nvSpPr>
          <p:cNvPr id="8" name="頁尾版面配置區 7">
            <a:extLst>
              <a:ext uri="{FF2B5EF4-FFF2-40B4-BE49-F238E27FC236}">
                <a16:creationId xmlns:a16="http://schemas.microsoft.com/office/drawing/2014/main" id="{EAFA55FF-3AFD-E8C7-B9E0-66129D6845D4}"/>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2DB63F07-E560-FE25-9F8B-B4015E9383A5}"/>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325899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1A2A6D-B6CD-67C4-8ECD-08C2FBA9CD9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21ADEF6-D1F9-93AF-235C-6259B4E9F405}"/>
              </a:ext>
            </a:extLst>
          </p:cNvPr>
          <p:cNvSpPr>
            <a:spLocks noGrp="1"/>
          </p:cNvSpPr>
          <p:nvPr>
            <p:ph type="dt" sz="half" idx="10"/>
          </p:nvPr>
        </p:nvSpPr>
        <p:spPr/>
        <p:txBody>
          <a:bodyPr/>
          <a:lstStyle/>
          <a:p>
            <a:fld id="{8646E650-BFEC-4D8F-AE1D-14B25B830135}" type="datetimeFigureOut">
              <a:rPr lang="zh-TW" altLang="en-US" smtClean="0"/>
              <a:t>2023/1/7</a:t>
            </a:fld>
            <a:endParaRPr lang="zh-TW" altLang="en-US"/>
          </a:p>
        </p:txBody>
      </p:sp>
      <p:sp>
        <p:nvSpPr>
          <p:cNvPr id="4" name="頁尾版面配置區 3">
            <a:extLst>
              <a:ext uri="{FF2B5EF4-FFF2-40B4-BE49-F238E27FC236}">
                <a16:creationId xmlns:a16="http://schemas.microsoft.com/office/drawing/2014/main" id="{BBD0CA39-955D-6AEE-6D7E-1F18F2D05079}"/>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BE2887C2-0BC3-5610-289D-D69D00B09CA1}"/>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3682919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B4B767B-0D3C-A1B7-B41F-B58ABEA42426}"/>
              </a:ext>
            </a:extLst>
          </p:cNvPr>
          <p:cNvSpPr>
            <a:spLocks noGrp="1"/>
          </p:cNvSpPr>
          <p:nvPr>
            <p:ph type="dt" sz="half" idx="10"/>
          </p:nvPr>
        </p:nvSpPr>
        <p:spPr/>
        <p:txBody>
          <a:bodyPr/>
          <a:lstStyle/>
          <a:p>
            <a:fld id="{8646E650-BFEC-4D8F-AE1D-14B25B830135}" type="datetimeFigureOut">
              <a:rPr lang="zh-TW" altLang="en-US" smtClean="0"/>
              <a:t>2023/1/7</a:t>
            </a:fld>
            <a:endParaRPr lang="zh-TW" altLang="en-US"/>
          </a:p>
        </p:txBody>
      </p:sp>
      <p:sp>
        <p:nvSpPr>
          <p:cNvPr id="3" name="頁尾版面配置區 2">
            <a:extLst>
              <a:ext uri="{FF2B5EF4-FFF2-40B4-BE49-F238E27FC236}">
                <a16:creationId xmlns:a16="http://schemas.microsoft.com/office/drawing/2014/main" id="{46D1A0DA-595E-DF37-1491-67ECB09B5992}"/>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3269B7FF-106D-9F0D-925C-69AF5048A28D}"/>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3539809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D5897F-4E36-7C6B-84A7-524226D6759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CD5EA14-9ED5-F507-B76A-26DF19E87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F1C148A9-6F03-2F71-D626-C8C656AA2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C5CE4A2-E7F3-EEA4-DB9A-9C8380DDB77F}"/>
              </a:ext>
            </a:extLst>
          </p:cNvPr>
          <p:cNvSpPr>
            <a:spLocks noGrp="1"/>
          </p:cNvSpPr>
          <p:nvPr>
            <p:ph type="dt" sz="half" idx="10"/>
          </p:nvPr>
        </p:nvSpPr>
        <p:spPr/>
        <p:txBody>
          <a:bodyPr/>
          <a:lstStyle/>
          <a:p>
            <a:fld id="{8646E650-BFEC-4D8F-AE1D-14B25B830135}" type="datetimeFigureOut">
              <a:rPr lang="zh-TW" altLang="en-US" smtClean="0"/>
              <a:t>2023/1/7</a:t>
            </a:fld>
            <a:endParaRPr lang="zh-TW" altLang="en-US"/>
          </a:p>
        </p:txBody>
      </p:sp>
      <p:sp>
        <p:nvSpPr>
          <p:cNvPr id="6" name="頁尾版面配置區 5">
            <a:extLst>
              <a:ext uri="{FF2B5EF4-FFF2-40B4-BE49-F238E27FC236}">
                <a16:creationId xmlns:a16="http://schemas.microsoft.com/office/drawing/2014/main" id="{C0776F96-C0B5-DCFB-A8A8-87450A95738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2615433-E861-C59D-B7B0-730D1EBC20FD}"/>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43687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FE3701D-1F5C-8DD3-006F-B575461FB99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5F5DB76-C5EB-8523-8A94-BF3AC9DD1B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A58204CB-C0C3-B546-8D02-56238C9DD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0774F1AB-B750-4B4A-EEAB-BEC2C321F8C3}"/>
              </a:ext>
            </a:extLst>
          </p:cNvPr>
          <p:cNvSpPr>
            <a:spLocks noGrp="1"/>
          </p:cNvSpPr>
          <p:nvPr>
            <p:ph type="dt" sz="half" idx="10"/>
          </p:nvPr>
        </p:nvSpPr>
        <p:spPr/>
        <p:txBody>
          <a:bodyPr/>
          <a:lstStyle/>
          <a:p>
            <a:fld id="{8646E650-BFEC-4D8F-AE1D-14B25B830135}" type="datetimeFigureOut">
              <a:rPr lang="zh-TW" altLang="en-US" smtClean="0"/>
              <a:t>2023/1/7</a:t>
            </a:fld>
            <a:endParaRPr lang="zh-TW" altLang="en-US"/>
          </a:p>
        </p:txBody>
      </p:sp>
      <p:sp>
        <p:nvSpPr>
          <p:cNvPr id="6" name="頁尾版面配置區 5">
            <a:extLst>
              <a:ext uri="{FF2B5EF4-FFF2-40B4-BE49-F238E27FC236}">
                <a16:creationId xmlns:a16="http://schemas.microsoft.com/office/drawing/2014/main" id="{BFEFF1E2-8386-DD3B-E813-33985B58D03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3C37F79-94D7-4D17-2348-89AC511930DC}"/>
              </a:ext>
            </a:extLst>
          </p:cNvPr>
          <p:cNvSpPr>
            <a:spLocks noGrp="1"/>
          </p:cNvSpPr>
          <p:nvPr>
            <p:ph type="sldNum" sz="quarter" idx="12"/>
          </p:nvPr>
        </p:nvSpPr>
        <p:spPr/>
        <p:txBody>
          <a:body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322150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6EBF9527-6D52-0283-7563-4851BFF0C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C756FCF-A910-2977-8144-6D789C470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72439F57-3616-8A01-1A7A-716942285A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6E650-BFEC-4D8F-AE1D-14B25B830135}" type="datetimeFigureOut">
              <a:rPr lang="zh-TW" altLang="en-US" smtClean="0"/>
              <a:t>2023/1/7</a:t>
            </a:fld>
            <a:endParaRPr lang="zh-TW" altLang="en-US"/>
          </a:p>
        </p:txBody>
      </p:sp>
      <p:sp>
        <p:nvSpPr>
          <p:cNvPr id="5" name="頁尾版面配置區 4">
            <a:extLst>
              <a:ext uri="{FF2B5EF4-FFF2-40B4-BE49-F238E27FC236}">
                <a16:creationId xmlns:a16="http://schemas.microsoft.com/office/drawing/2014/main" id="{A57FDE29-4C95-0647-413C-C6CA05AD1B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7011F98-47F4-1F5F-3BDD-1BF8A48B9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24F034-7487-4A77-AD18-3515FCB967A1}" type="slidenum">
              <a:rPr lang="zh-TW" altLang="en-US" smtClean="0"/>
              <a:t>‹#›</a:t>
            </a:fld>
            <a:endParaRPr lang="zh-TW" altLang="en-US"/>
          </a:p>
        </p:txBody>
      </p:sp>
    </p:spTree>
    <p:extLst>
      <p:ext uri="{BB962C8B-B14F-4D97-AF65-F5344CB8AC3E}">
        <p14:creationId xmlns:p14="http://schemas.microsoft.com/office/powerpoint/2010/main" val="150177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B6DA20-580B-4E4C-FBFA-E8F92A33AAA3}"/>
              </a:ext>
            </a:extLst>
          </p:cNvPr>
          <p:cNvSpPr>
            <a:spLocks noGrp="1"/>
          </p:cNvSpPr>
          <p:nvPr>
            <p:ph type="ctrTitle"/>
          </p:nvPr>
        </p:nvSpPr>
        <p:spPr/>
        <p:txBody>
          <a:bodyPr/>
          <a:lstStyle/>
          <a:p>
            <a:r>
              <a:rPr lang="en-US" altLang="zh-TW" b="1" dirty="0"/>
              <a:t>CHAPTER 10 Ensemble Learning Methods</a:t>
            </a:r>
            <a:endParaRPr lang="zh-TW" altLang="en-US" b="1" dirty="0"/>
          </a:p>
        </p:txBody>
      </p:sp>
      <p:sp>
        <p:nvSpPr>
          <p:cNvPr id="3" name="副標題 2">
            <a:extLst>
              <a:ext uri="{FF2B5EF4-FFF2-40B4-BE49-F238E27FC236}">
                <a16:creationId xmlns:a16="http://schemas.microsoft.com/office/drawing/2014/main" id="{747BBE5B-C469-159B-2700-D3F741D5F351}"/>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891579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156B0C6-E243-2A2D-D83D-A642666DBD38}"/>
              </a:ext>
            </a:extLst>
          </p:cNvPr>
          <p:cNvPicPr>
            <a:picLocks noChangeAspect="1"/>
          </p:cNvPicPr>
          <p:nvPr/>
        </p:nvPicPr>
        <p:blipFill>
          <a:blip r:embed="rId2"/>
          <a:stretch>
            <a:fillRect/>
          </a:stretch>
        </p:blipFill>
        <p:spPr>
          <a:xfrm>
            <a:off x="1261388" y="1071233"/>
            <a:ext cx="9669224" cy="4715533"/>
          </a:xfrm>
          <a:prstGeom prst="rect">
            <a:avLst/>
          </a:prstGeom>
        </p:spPr>
      </p:pic>
    </p:spTree>
    <p:extLst>
      <p:ext uri="{BB962C8B-B14F-4D97-AF65-F5344CB8AC3E}">
        <p14:creationId xmlns:p14="http://schemas.microsoft.com/office/powerpoint/2010/main" val="671482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908F22-8D8A-C72B-340C-6FBAB028B48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192231C-B228-7097-6A28-F55FCDA34C3C}"/>
              </a:ext>
            </a:extLst>
          </p:cNvPr>
          <p:cNvSpPr>
            <a:spLocks noGrp="1"/>
          </p:cNvSpPr>
          <p:nvPr>
            <p:ph idx="1"/>
          </p:nvPr>
        </p:nvSpPr>
        <p:spPr/>
        <p:txBody>
          <a:bodyPr>
            <a:normAutofit/>
          </a:bodyPr>
          <a:lstStyle/>
          <a:p>
            <a:r>
              <a:rPr lang="en-US" altLang="zh-TW" dirty="0"/>
              <a:t>During the prediction phase, the test item runs through each tree and is assigned a label by the decision tree.</a:t>
            </a:r>
          </a:p>
          <a:p>
            <a:r>
              <a:rPr lang="en-US" altLang="zh-TW" dirty="0"/>
              <a:t>The labels are then aggregated and voted – and the label with the highest number of votes across the k trees is considered as the final output.</a:t>
            </a:r>
          </a:p>
          <a:p>
            <a:r>
              <a:rPr lang="en-US" altLang="zh-TW" dirty="0"/>
              <a:t>In this example, if k=4 and the class labels predicted by the four models are 1, 0, 1, and 1, there are three votes for 1 and one vote for 0. Thus, the final class that is assigned is 1.</a:t>
            </a:r>
            <a:endParaRPr lang="zh-TW" altLang="en-US" dirty="0"/>
          </a:p>
        </p:txBody>
      </p:sp>
    </p:spTree>
    <p:extLst>
      <p:ext uri="{BB962C8B-B14F-4D97-AF65-F5344CB8AC3E}">
        <p14:creationId xmlns:p14="http://schemas.microsoft.com/office/powerpoint/2010/main" val="4255864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089397-F49D-708D-44E4-44C97BBAEC60}"/>
              </a:ext>
            </a:extLst>
          </p:cNvPr>
          <p:cNvSpPr>
            <a:spLocks noGrp="1"/>
          </p:cNvSpPr>
          <p:nvPr>
            <p:ph type="title"/>
          </p:nvPr>
        </p:nvSpPr>
        <p:spPr/>
        <p:txBody>
          <a:bodyPr/>
          <a:lstStyle/>
          <a:p>
            <a:r>
              <a:rPr lang="en-US" altLang="zh-TW" b="1" dirty="0"/>
              <a:t>Random Forest in Python</a:t>
            </a:r>
            <a:endParaRPr lang="zh-TW" altLang="en-US" b="1" dirty="0"/>
          </a:p>
        </p:txBody>
      </p:sp>
      <p:sp>
        <p:nvSpPr>
          <p:cNvPr id="3" name="內容版面配置區 2">
            <a:extLst>
              <a:ext uri="{FF2B5EF4-FFF2-40B4-BE49-F238E27FC236}">
                <a16:creationId xmlns:a16="http://schemas.microsoft.com/office/drawing/2014/main" id="{FED59385-287B-89FE-331A-030E20676BBD}"/>
              </a:ext>
            </a:extLst>
          </p:cNvPr>
          <p:cNvSpPr>
            <a:spLocks noGrp="1"/>
          </p:cNvSpPr>
          <p:nvPr>
            <p:ph idx="1"/>
          </p:nvPr>
        </p:nvSpPr>
        <p:spPr/>
        <p:txBody>
          <a:bodyPr/>
          <a:lstStyle/>
          <a:p>
            <a:r>
              <a:rPr lang="en-US" altLang="zh-TW" dirty="0"/>
              <a:t>In this short example, we aim to construct a random forest for classification of Iris dataset and visualize the individual trees that are a part of the ensemble.</a:t>
            </a:r>
            <a:endParaRPr lang="zh-TW" altLang="en-US" dirty="0"/>
          </a:p>
        </p:txBody>
      </p:sp>
    </p:spTree>
    <p:extLst>
      <p:ext uri="{BB962C8B-B14F-4D97-AF65-F5344CB8AC3E}">
        <p14:creationId xmlns:p14="http://schemas.microsoft.com/office/powerpoint/2010/main" val="333274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449E0D-DE97-3BB9-1CD5-4B767D779FD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2C08FA2-0880-2599-A5F4-CE4301867E74}"/>
              </a:ext>
            </a:extLst>
          </p:cNvPr>
          <p:cNvSpPr>
            <a:spLocks noGrp="1"/>
          </p:cNvSpPr>
          <p:nvPr>
            <p:ph idx="1"/>
          </p:nvPr>
        </p:nvSpPr>
        <p:spPr/>
        <p:txBody>
          <a:bodyPr>
            <a:normAutofit/>
          </a:bodyPr>
          <a:lstStyle/>
          <a:p>
            <a:r>
              <a:rPr lang="en-US" altLang="zh-TW" dirty="0"/>
              <a:t>In Scikit-learn, </a:t>
            </a:r>
            <a:r>
              <a:rPr lang="en-US" altLang="zh-TW" dirty="0" err="1"/>
              <a:t>sklearn.ensemble</a:t>
            </a:r>
            <a:r>
              <a:rPr lang="en-US" altLang="zh-TW" dirty="0"/>
              <a:t> package contains implementations of various ensemble methods for classification, regression, and anomaly detection.</a:t>
            </a:r>
          </a:p>
          <a:p>
            <a:r>
              <a:rPr lang="en-US" altLang="zh-TW" dirty="0"/>
              <a:t>One of the options is the Bagging meta-estimator, which accepts another weak classifier as an argument and builds several instances of the weak classifier on random samples of the training set.</a:t>
            </a:r>
          </a:p>
          <a:p>
            <a:r>
              <a:rPr lang="en-US" altLang="zh-TW" dirty="0"/>
              <a:t>This treats the internal weak-classifier algorithm as a black box and doesn’t require any changes in how the internal models work. </a:t>
            </a:r>
          </a:p>
        </p:txBody>
      </p:sp>
    </p:spTree>
    <p:extLst>
      <p:ext uri="{BB962C8B-B14F-4D97-AF65-F5344CB8AC3E}">
        <p14:creationId xmlns:p14="http://schemas.microsoft.com/office/powerpoint/2010/main" val="365716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E41C37-4785-E1AD-26CF-F131EABEA44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F438636-8E24-C09B-1912-0EBF8EE8BE5F}"/>
              </a:ext>
            </a:extLst>
          </p:cNvPr>
          <p:cNvSpPr>
            <a:spLocks noGrp="1"/>
          </p:cNvSpPr>
          <p:nvPr>
            <p:ph idx="1"/>
          </p:nvPr>
        </p:nvSpPr>
        <p:spPr/>
        <p:txBody>
          <a:bodyPr/>
          <a:lstStyle/>
          <a:p>
            <a:r>
              <a:rPr lang="en-US" altLang="zh-TW" dirty="0"/>
              <a:t>To create a random forest, we will use </a:t>
            </a:r>
            <a:r>
              <a:rPr lang="en-US" altLang="zh-TW" dirty="0" err="1"/>
              <a:t>RandomForestClassifier</a:t>
            </a:r>
            <a:r>
              <a:rPr lang="en-US" altLang="zh-TW" dirty="0"/>
              <a:t>, which allows decision tree–specific hyperparameters that can be easily tuned externally.</a:t>
            </a:r>
          </a:p>
          <a:p>
            <a:r>
              <a:rPr lang="en-US" altLang="zh-TW" dirty="0"/>
              <a:t>It learns a large number of decision tree classifiers on various random samples of the dataset in order to improve the quality of predictions.</a:t>
            </a:r>
            <a:endParaRPr lang="zh-TW" altLang="en-US" dirty="0"/>
          </a:p>
        </p:txBody>
      </p:sp>
    </p:spTree>
    <p:extLst>
      <p:ext uri="{BB962C8B-B14F-4D97-AF65-F5344CB8AC3E}">
        <p14:creationId xmlns:p14="http://schemas.microsoft.com/office/powerpoint/2010/main" val="152209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FD4D7F-6673-5B06-1DE1-9BFFCC177BF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115252B-4027-2E52-C013-C1BBAAC60C19}"/>
              </a:ext>
            </a:extLst>
          </p:cNvPr>
          <p:cNvSpPr>
            <a:spLocks noGrp="1"/>
          </p:cNvSpPr>
          <p:nvPr>
            <p:ph idx="1"/>
          </p:nvPr>
        </p:nvSpPr>
        <p:spPr/>
        <p:txBody>
          <a:bodyPr>
            <a:normAutofit/>
          </a:bodyPr>
          <a:lstStyle/>
          <a:p>
            <a:r>
              <a:rPr lang="en-US" altLang="zh-TW" dirty="0"/>
              <a:t>We can specify Bagging specific hyperparameters, like </a:t>
            </a:r>
            <a:r>
              <a:rPr lang="en-US" altLang="zh-TW" dirty="0" err="1"/>
              <a:t>max_samples</a:t>
            </a:r>
            <a:r>
              <a:rPr lang="en-US" altLang="zh-TW" dirty="0"/>
              <a:t>, which is used to specify the number or ratio of training data points that will be randomly selected in each iteration.</a:t>
            </a:r>
          </a:p>
          <a:p>
            <a:r>
              <a:rPr lang="en-US" altLang="zh-TW" dirty="0"/>
              <a:t>Besides, we can specify </a:t>
            </a:r>
            <a:r>
              <a:rPr lang="en-US" altLang="zh-TW" dirty="0" err="1"/>
              <a:t>n_estimators</a:t>
            </a:r>
            <a:r>
              <a:rPr lang="en-US" altLang="zh-TW" dirty="0"/>
              <a:t>, which is the number of individual trees that are created.</a:t>
            </a:r>
          </a:p>
          <a:p>
            <a:r>
              <a:rPr lang="en-US" altLang="zh-TW" dirty="0"/>
              <a:t>Apart from these, other hyperparameters like </a:t>
            </a:r>
            <a:r>
              <a:rPr lang="en-US" altLang="zh-TW" dirty="0" err="1"/>
              <a:t>max_depth</a:t>
            </a:r>
            <a:r>
              <a:rPr lang="en-US" altLang="zh-TW" dirty="0"/>
              <a:t>, </a:t>
            </a:r>
            <a:r>
              <a:rPr lang="en-US" altLang="zh-TW" dirty="0" err="1"/>
              <a:t>min_samples_split</a:t>
            </a:r>
            <a:r>
              <a:rPr lang="en-US" altLang="zh-TW" dirty="0"/>
              <a:t>, criteria, etc., can be used the way they are used while constructing a decision tree.</a:t>
            </a:r>
            <a:endParaRPr lang="zh-TW" altLang="en-US" dirty="0"/>
          </a:p>
        </p:txBody>
      </p:sp>
    </p:spTree>
    <p:extLst>
      <p:ext uri="{BB962C8B-B14F-4D97-AF65-F5344CB8AC3E}">
        <p14:creationId xmlns:p14="http://schemas.microsoft.com/office/powerpoint/2010/main" val="18205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743FCF-6630-B252-7136-BA4027917A2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6489934-C181-2F34-5A72-F243462F5482}"/>
              </a:ext>
            </a:extLst>
          </p:cNvPr>
          <p:cNvSpPr>
            <a:spLocks noGrp="1"/>
          </p:cNvSpPr>
          <p:nvPr>
            <p:ph idx="1"/>
          </p:nvPr>
        </p:nvSpPr>
        <p:spPr/>
        <p:txBody>
          <a:bodyPr>
            <a:normAutofit fontScale="92500"/>
          </a:bodyPr>
          <a:lstStyle/>
          <a:p>
            <a:r>
              <a:rPr lang="en-US" altLang="zh-TW" dirty="0"/>
              <a:t>Let’s initialize a random forest with ten trees and train it.</a:t>
            </a: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pandas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pd</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sklearn.datasets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load_iris</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iris = </a:t>
            </a:r>
            <a:r>
              <a:rPr lang="en-US" altLang="zh-TW" b="0" dirty="0" err="1">
                <a:solidFill>
                  <a:srgbClr val="000000"/>
                </a:solidFill>
                <a:effectLst/>
                <a:latin typeface="Courier New" panose="02070309020205020404" pitchFamily="49" charset="0"/>
              </a:rPr>
              <a:t>load_iris</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pd.DataFrame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iris.data</a:t>
            </a:r>
            <a:r>
              <a:rPr lang="en-US" altLang="zh-TW" b="0" dirty="0">
                <a:solidFill>
                  <a:srgbClr val="000000"/>
                </a:solidFill>
                <a:effectLst/>
                <a:latin typeface="Courier New" panose="02070309020205020404" pitchFamily="49" charset="0"/>
              </a:rPr>
              <a:t>, columns=</a:t>
            </a:r>
            <a:r>
              <a:rPr lang="en-US" altLang="zh-TW" b="0" dirty="0" err="1">
                <a:solidFill>
                  <a:srgbClr val="000000"/>
                </a:solidFill>
                <a:effectLst/>
                <a:latin typeface="Courier New" panose="02070309020205020404" pitchFamily="49" charset="0"/>
              </a:rPr>
              <a:t>iris.feature_names</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sklearn.model_selection</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train_test_split</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train_test_split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iris.target,test_size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0.3</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sklearn.ensemble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RandomForestClassifier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clf</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RandomForestClassifier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n_estimators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max_samples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0.7</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clf.fit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a:t>
            </a:r>
          </a:p>
          <a:p>
            <a:pPr marL="457200" lvl="1" indent="0">
              <a:buNone/>
            </a:pPr>
            <a:endParaRPr lang="en-US" altLang="zh-TW" b="0" dirty="0">
              <a:solidFill>
                <a:srgbClr val="000000"/>
              </a:solidFill>
              <a:effectLst/>
              <a:latin typeface="Courier New" panose="02070309020205020404" pitchFamily="49" charset="0"/>
            </a:endParaRPr>
          </a:p>
          <a:p>
            <a:endParaRPr lang="en-US" altLang="zh-TW" dirty="0"/>
          </a:p>
          <a:p>
            <a:endParaRPr lang="zh-TW" altLang="en-US" dirty="0"/>
          </a:p>
        </p:txBody>
      </p:sp>
    </p:spTree>
    <p:extLst>
      <p:ext uri="{BB962C8B-B14F-4D97-AF65-F5344CB8AC3E}">
        <p14:creationId xmlns:p14="http://schemas.microsoft.com/office/powerpoint/2010/main" val="454926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0B4F42-177C-65C1-E549-7C6D52394B4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85509D9-D79F-E964-5048-001EBD07DABA}"/>
              </a:ext>
            </a:extLst>
          </p:cNvPr>
          <p:cNvSpPr>
            <a:spLocks noGrp="1"/>
          </p:cNvSpPr>
          <p:nvPr>
            <p:ph idx="1"/>
          </p:nvPr>
        </p:nvSpPr>
        <p:spPr/>
        <p:txBody>
          <a:bodyPr>
            <a:normAutofit lnSpcReduction="10000"/>
          </a:bodyPr>
          <a:lstStyle/>
          <a:p>
            <a:r>
              <a:rPr lang="en-US" altLang="zh-TW" dirty="0"/>
              <a:t>The constituent decision trees can be visualized through </a:t>
            </a:r>
            <a:r>
              <a:rPr lang="en-US" altLang="zh-TW" dirty="0" err="1"/>
              <a:t>clf.estimators</a:t>
            </a:r>
            <a:r>
              <a:rPr lang="en-US" altLang="zh-TW" dirty="0"/>
              <a:t>_. We can iterate over them and visualize the structure of the trees using </a:t>
            </a:r>
            <a:r>
              <a:rPr lang="en-US" altLang="zh-TW" dirty="0" err="1"/>
              <a:t>Graphviz</a:t>
            </a:r>
            <a:r>
              <a:rPr lang="en-US" altLang="zh-TW" dirty="0"/>
              <a:t> and </a:t>
            </a:r>
            <a:r>
              <a:rPr lang="en-US" altLang="zh-TW" dirty="0" err="1"/>
              <a:t>PyDotPlus</a:t>
            </a:r>
            <a:r>
              <a:rPr lang="en-US" altLang="zh-TW" dirty="0"/>
              <a: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IPython.display</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Image</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sklearn.tree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export_graphviz</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pydotplus</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 estimator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a:solidFill>
                  <a:srgbClr val="795E26"/>
                </a:solidFill>
                <a:effectLst/>
                <a:latin typeface="Courier New" panose="02070309020205020404" pitchFamily="49" charset="0"/>
              </a:rPr>
              <a:t>enumerate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clf.estimators</a:t>
            </a:r>
            <a:r>
              <a:rPr lang="en-US" altLang="zh-TW" b="0" dirty="0">
                <a:solidFill>
                  <a:srgbClr val="000000"/>
                </a:solidFill>
                <a:effectLst/>
                <a:latin typeface="Courier New" panose="02070309020205020404" pitchFamily="49" charset="0"/>
              </a:rPr>
              <a:t>_):</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dot_data</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export_graphviz</a:t>
            </a:r>
            <a:r>
              <a:rPr lang="en-US" altLang="zh-TW" b="0" dirty="0">
                <a:solidFill>
                  <a:srgbClr val="000000"/>
                </a:solidFill>
                <a:effectLst/>
                <a:latin typeface="Courier New" panose="02070309020205020404" pitchFamily="49" charset="0"/>
              </a:rPr>
              <a:t>(estimator)</a:t>
            </a:r>
          </a:p>
          <a:p>
            <a:pPr marL="457200" lvl="1" indent="0">
              <a:buNone/>
            </a:pPr>
            <a:r>
              <a:rPr lang="en-US" altLang="zh-TW" b="0" dirty="0">
                <a:solidFill>
                  <a:srgbClr val="000000"/>
                </a:solidFill>
                <a:effectLst/>
                <a:latin typeface="Courier New" panose="02070309020205020404" pitchFamily="49" charset="0"/>
              </a:rPr>
              <a:t>  graph = </a:t>
            </a:r>
            <a:r>
              <a:rPr lang="en-US" altLang="zh-TW" b="0" dirty="0" err="1">
                <a:solidFill>
                  <a:srgbClr val="000000"/>
                </a:solidFill>
                <a:effectLst/>
                <a:latin typeface="Courier New" panose="02070309020205020404" pitchFamily="49" charset="0"/>
              </a:rPr>
              <a:t>pydotplus.graph_from_dot_data</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dot_data</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graph.write_png</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tree'</a:t>
            </a:r>
            <a:r>
              <a:rPr lang="en-US" altLang="zh-TW" b="0" dirty="0" err="1">
                <a:solidFill>
                  <a:srgbClr val="000000"/>
                </a:solidFill>
                <a:effectLst/>
                <a:latin typeface="Courier New" panose="02070309020205020404" pitchFamily="49" charset="0"/>
              </a:rPr>
              <a:t>+</a:t>
            </a:r>
            <a:r>
              <a:rPr lang="en-US" altLang="zh-TW" b="0" dirty="0" err="1">
                <a:solidFill>
                  <a:srgbClr val="267F99"/>
                </a:solidFill>
                <a:effectLst/>
                <a:latin typeface="Courier New" panose="02070309020205020404" pitchFamily="49" charset="0"/>
              </a:rPr>
              <a:t>str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png</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display(Image(</a:t>
            </a:r>
            <a:r>
              <a:rPr lang="en-US" altLang="zh-TW" b="0" dirty="0" err="1">
                <a:solidFill>
                  <a:srgbClr val="000000"/>
                </a:solidFill>
                <a:effectLst/>
                <a:latin typeface="Courier New" panose="02070309020205020404" pitchFamily="49" charset="0"/>
              </a:rPr>
              <a:t>graph.create_png</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62733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478F39-ABF6-933D-6079-2C9588CE39D2}"/>
              </a:ext>
            </a:extLst>
          </p:cNvPr>
          <p:cNvSpPr>
            <a:spLocks noGrp="1"/>
          </p:cNvSpPr>
          <p:nvPr>
            <p:ph type="title"/>
          </p:nvPr>
        </p:nvSpPr>
        <p:spPr/>
        <p:txBody>
          <a:bodyPr/>
          <a:lstStyle/>
          <a:p>
            <a:r>
              <a:rPr lang="en-US" altLang="zh-TW" b="1" dirty="0"/>
              <a:t>Boosting</a:t>
            </a:r>
            <a:endParaRPr lang="zh-TW" altLang="en-US" b="1" dirty="0"/>
          </a:p>
        </p:txBody>
      </p:sp>
      <p:sp>
        <p:nvSpPr>
          <p:cNvPr id="3" name="內容版面配置區 2">
            <a:extLst>
              <a:ext uri="{FF2B5EF4-FFF2-40B4-BE49-F238E27FC236}">
                <a16:creationId xmlns:a16="http://schemas.microsoft.com/office/drawing/2014/main" id="{CF7FAFE3-8D70-3D6A-C215-3E78AB803047}"/>
              </a:ext>
            </a:extLst>
          </p:cNvPr>
          <p:cNvSpPr>
            <a:spLocks noGrp="1"/>
          </p:cNvSpPr>
          <p:nvPr>
            <p:ph idx="1"/>
          </p:nvPr>
        </p:nvSpPr>
        <p:spPr/>
        <p:txBody>
          <a:bodyPr/>
          <a:lstStyle/>
          <a:p>
            <a:r>
              <a:rPr lang="en-US" altLang="zh-TW" dirty="0"/>
              <a:t>Boosting is another highly popular ensemble learning technique. Instead of constructing independent trees through random samples of the training data, boosting process constructs the trees in an iterative process.</a:t>
            </a:r>
            <a:endParaRPr lang="zh-TW" altLang="en-US" dirty="0"/>
          </a:p>
        </p:txBody>
      </p:sp>
    </p:spTree>
    <p:extLst>
      <p:ext uri="{BB962C8B-B14F-4D97-AF65-F5344CB8AC3E}">
        <p14:creationId xmlns:p14="http://schemas.microsoft.com/office/powerpoint/2010/main" val="1452110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C42D62-D42A-A1AA-7044-719ADD72A4F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CCFC9C2-3151-2BBA-2BC1-F637710014D3}"/>
              </a:ext>
            </a:extLst>
          </p:cNvPr>
          <p:cNvSpPr>
            <a:spLocks noGrp="1"/>
          </p:cNvSpPr>
          <p:nvPr>
            <p:ph idx="1"/>
          </p:nvPr>
        </p:nvSpPr>
        <p:spPr/>
        <p:txBody>
          <a:bodyPr/>
          <a:lstStyle/>
          <a:p>
            <a:r>
              <a:rPr lang="en-US" altLang="zh-TW" dirty="0"/>
              <a:t>In boosting, the ensemble is created incrementally by training a new model from a subset of the training data that considers a more proportion of data points that the previous models misclassified.</a:t>
            </a:r>
          </a:p>
          <a:p>
            <a:r>
              <a:rPr lang="en-US" altLang="zh-TW" dirty="0"/>
              <a:t>In this section, we will discuss a boosting method called AdaBoost that incrementally builds decision trees using this method.</a:t>
            </a:r>
          </a:p>
        </p:txBody>
      </p:sp>
    </p:spTree>
    <p:extLst>
      <p:ext uri="{BB962C8B-B14F-4D97-AF65-F5344CB8AC3E}">
        <p14:creationId xmlns:p14="http://schemas.microsoft.com/office/powerpoint/2010/main" val="264880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CB401B-6BA5-498E-5C1B-62C6BDE33B8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F17DDF5-1C88-B33C-E8F6-4B810B12A3E1}"/>
              </a:ext>
            </a:extLst>
          </p:cNvPr>
          <p:cNvSpPr>
            <a:spLocks noGrp="1"/>
          </p:cNvSpPr>
          <p:nvPr>
            <p:ph idx="1"/>
          </p:nvPr>
        </p:nvSpPr>
        <p:spPr/>
        <p:txBody>
          <a:bodyPr>
            <a:normAutofit/>
          </a:bodyPr>
          <a:lstStyle/>
          <a:p>
            <a:r>
              <a:rPr lang="en-US" altLang="zh-TW" dirty="0"/>
              <a:t>Each</a:t>
            </a:r>
            <a:r>
              <a:rPr lang="zh-TW" altLang="en-US" dirty="0"/>
              <a:t> </a:t>
            </a:r>
            <a:r>
              <a:rPr lang="en-US" altLang="zh-TW" dirty="0"/>
              <a:t>class of algorithms has merits and demerits and suits a particular class of problems.</a:t>
            </a:r>
          </a:p>
          <a:p>
            <a:r>
              <a:rPr lang="en-US" altLang="zh-TW" dirty="0"/>
              <a:t>Ensemble learning, as shown in Figure 10-1, is a suite of techniques that uses multiple</a:t>
            </a:r>
            <a:r>
              <a:rPr lang="zh-TW" altLang="en-US" dirty="0"/>
              <a:t> </a:t>
            </a:r>
            <a:r>
              <a:rPr lang="en-US" altLang="zh-TW" dirty="0"/>
              <a:t>machine learning models in order to obtain better performance than we could have from</a:t>
            </a:r>
            <a:r>
              <a:rPr lang="zh-TW" altLang="en-US" dirty="0"/>
              <a:t> </a:t>
            </a:r>
            <a:r>
              <a:rPr lang="en-US" altLang="zh-TW" dirty="0"/>
              <a:t>any of the models.</a:t>
            </a:r>
          </a:p>
          <a:p>
            <a:r>
              <a:rPr lang="en-US" altLang="zh-TW" dirty="0"/>
              <a:t>In many use cases, the individual models are called weak learners.</a:t>
            </a:r>
          </a:p>
          <a:p>
            <a:r>
              <a:rPr lang="en-US" altLang="zh-TW" dirty="0"/>
              <a:t>In this chapter, we will learn techniques to combine the learning capabilities of small</a:t>
            </a:r>
            <a:r>
              <a:rPr lang="zh-TW" altLang="en-US" dirty="0"/>
              <a:t> </a:t>
            </a:r>
            <a:r>
              <a:rPr lang="en-US" altLang="zh-TW" dirty="0"/>
              <a:t>low-performance weak learners to create a high-performance and more accurate model.</a:t>
            </a:r>
            <a:endParaRPr lang="zh-TW" altLang="en-US" dirty="0"/>
          </a:p>
        </p:txBody>
      </p:sp>
    </p:spTree>
    <p:extLst>
      <p:ext uri="{BB962C8B-B14F-4D97-AF65-F5344CB8AC3E}">
        <p14:creationId xmlns:p14="http://schemas.microsoft.com/office/powerpoint/2010/main" val="2687417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7C4E7E-FACC-1EB8-8AF6-0D80EE3A5A2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EE7052A-F068-D7D1-A401-F1F2162E5984}"/>
              </a:ext>
            </a:extLst>
          </p:cNvPr>
          <p:cNvSpPr>
            <a:spLocks noGrp="1"/>
          </p:cNvSpPr>
          <p:nvPr>
            <p:ph idx="1"/>
          </p:nvPr>
        </p:nvSpPr>
        <p:spPr/>
        <p:txBody>
          <a:bodyPr/>
          <a:lstStyle/>
          <a:p>
            <a:r>
              <a:rPr lang="en-US" altLang="zh-TW" dirty="0"/>
              <a:t>AdaBoost further simplifies the decision trees by constructing decision stumps, which is a weak learner by itself, but the boosting process ultimately combines such weak learners to create a more accurate classifier.</a:t>
            </a:r>
            <a:endParaRPr lang="zh-TW" altLang="en-US" dirty="0"/>
          </a:p>
          <a:p>
            <a:r>
              <a:rPr lang="en-US" altLang="zh-TW" dirty="0"/>
              <a:t>A decision stump, as shown in Figure 10-6, is a simple decision tree consisting of only one split, thus a height of one.</a:t>
            </a:r>
          </a:p>
          <a:p>
            <a:r>
              <a:rPr lang="en-US" altLang="zh-TW" dirty="0"/>
              <a:t>This means each classifier splits the examples into two subsets using only one feature.</a:t>
            </a:r>
            <a:endParaRPr lang="zh-TW" altLang="en-US" dirty="0"/>
          </a:p>
        </p:txBody>
      </p:sp>
    </p:spTree>
    <p:extLst>
      <p:ext uri="{BB962C8B-B14F-4D97-AF65-F5344CB8AC3E}">
        <p14:creationId xmlns:p14="http://schemas.microsoft.com/office/powerpoint/2010/main" val="159703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97BCE2FB-2F14-4A99-C6DF-38CBEE34BBFD}"/>
              </a:ext>
            </a:extLst>
          </p:cNvPr>
          <p:cNvPicPr>
            <a:picLocks noChangeAspect="1"/>
          </p:cNvPicPr>
          <p:nvPr/>
        </p:nvPicPr>
        <p:blipFill>
          <a:blip r:embed="rId2"/>
          <a:stretch>
            <a:fillRect/>
          </a:stretch>
        </p:blipFill>
        <p:spPr>
          <a:xfrm>
            <a:off x="1328072" y="704470"/>
            <a:ext cx="9535856" cy="5449060"/>
          </a:xfrm>
          <a:prstGeom prst="rect">
            <a:avLst/>
          </a:prstGeom>
        </p:spPr>
      </p:pic>
    </p:spTree>
    <p:extLst>
      <p:ext uri="{BB962C8B-B14F-4D97-AF65-F5344CB8AC3E}">
        <p14:creationId xmlns:p14="http://schemas.microsoft.com/office/powerpoint/2010/main" val="2147303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EA17E2-9BDF-150B-F928-F2248BC9BBE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5FBBF17-4F55-FD2C-01EC-C8EC719F54E8}"/>
              </a:ext>
            </a:extLst>
          </p:cNvPr>
          <p:cNvSpPr>
            <a:spLocks noGrp="1"/>
          </p:cNvSpPr>
          <p:nvPr>
            <p:ph idx="1"/>
          </p:nvPr>
        </p:nvSpPr>
        <p:spPr/>
        <p:txBody>
          <a:bodyPr/>
          <a:lstStyle/>
          <a:p>
            <a:r>
              <a:rPr lang="en-US" altLang="zh-TW" dirty="0"/>
              <a:t>Each stump is a very simple classifier with a linear and straight decision boundary. Thus, a stump can’t do much by itself.</a:t>
            </a:r>
          </a:p>
          <a:p>
            <a:r>
              <a:rPr lang="en-US" altLang="zh-TW" dirty="0"/>
              <a:t>However, as shown in Figure 10-7, the process of sampling and assigning weights to each stump individually is what improves the end results.</a:t>
            </a:r>
            <a:endParaRPr lang="zh-TW" altLang="en-US" dirty="0"/>
          </a:p>
        </p:txBody>
      </p:sp>
    </p:spTree>
    <p:extLst>
      <p:ext uri="{BB962C8B-B14F-4D97-AF65-F5344CB8AC3E}">
        <p14:creationId xmlns:p14="http://schemas.microsoft.com/office/powerpoint/2010/main" val="3152493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797B8921-EC5D-E9F6-FF4D-B28BE8AA551B}"/>
              </a:ext>
            </a:extLst>
          </p:cNvPr>
          <p:cNvPicPr>
            <a:picLocks noChangeAspect="1"/>
          </p:cNvPicPr>
          <p:nvPr/>
        </p:nvPicPr>
        <p:blipFill>
          <a:blip r:embed="rId2"/>
          <a:stretch>
            <a:fillRect/>
          </a:stretch>
        </p:blipFill>
        <p:spPr>
          <a:xfrm>
            <a:off x="1428098" y="471074"/>
            <a:ext cx="9335803" cy="5915851"/>
          </a:xfrm>
          <a:prstGeom prst="rect">
            <a:avLst/>
          </a:prstGeom>
        </p:spPr>
      </p:pic>
    </p:spTree>
    <p:extLst>
      <p:ext uri="{BB962C8B-B14F-4D97-AF65-F5344CB8AC3E}">
        <p14:creationId xmlns:p14="http://schemas.microsoft.com/office/powerpoint/2010/main" val="225551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A946B78-0E9C-7BF5-A3DA-ACAA63B6DFA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5211CDD-F3EB-1FB5-57BA-B83CDBFE7A63}"/>
              </a:ext>
            </a:extLst>
          </p:cNvPr>
          <p:cNvSpPr>
            <a:spLocks noGrp="1"/>
          </p:cNvSpPr>
          <p:nvPr>
            <p:ph idx="1"/>
          </p:nvPr>
        </p:nvSpPr>
        <p:spPr/>
        <p:txBody>
          <a:bodyPr>
            <a:normAutofit fontScale="92500" lnSpcReduction="10000"/>
          </a:bodyPr>
          <a:lstStyle/>
          <a:p>
            <a:r>
              <a:rPr lang="en-US" altLang="zh-TW" dirty="0"/>
              <a:t>Suppose we want to boost the accuracy of a learning method. We are given D, a dataset of d class-labelled tuples, (X1, y1), (X2, y2), .. . . , (</a:t>
            </a:r>
            <a:r>
              <a:rPr lang="en-US" altLang="zh-TW" dirty="0" err="1"/>
              <a:t>Xd</a:t>
            </a:r>
            <a:r>
              <a:rPr lang="en-US" altLang="zh-TW" dirty="0"/>
              <a:t>, yd), where </a:t>
            </a:r>
            <a:r>
              <a:rPr lang="en-US" altLang="zh-TW" dirty="0" err="1"/>
              <a:t>yi</a:t>
            </a:r>
            <a:r>
              <a:rPr lang="en-US" altLang="zh-TW" dirty="0"/>
              <a:t> is the class label of tuple Xi.</a:t>
            </a:r>
          </a:p>
          <a:p>
            <a:r>
              <a:rPr lang="en-US" altLang="zh-TW" dirty="0"/>
              <a:t>Initially, AdaBoost assigns each training tuple an equal weight of 1/d. Generating k classifiers for the ensemble requires k rounds through the rest of the algorithm.</a:t>
            </a:r>
          </a:p>
          <a:p>
            <a:r>
              <a:rPr lang="en-US" altLang="zh-TW" dirty="0"/>
              <a:t>In round </a:t>
            </a:r>
            <a:r>
              <a:rPr lang="en-US" altLang="zh-TW" dirty="0" err="1"/>
              <a:t>i</a:t>
            </a:r>
            <a:r>
              <a:rPr lang="en-US" altLang="zh-TW" dirty="0"/>
              <a:t>, the tuples from D are sampled to form a training set, Di, of size d. Sampling with replacement is used – the same tuple may be selected more than once. Each tuple’s chance of being selected is based on its weight.</a:t>
            </a:r>
          </a:p>
          <a:p>
            <a:r>
              <a:rPr lang="en-US" altLang="zh-TW" dirty="0"/>
              <a:t>A classifier model, Mi, is derived from the training tuples of Di. In Figure 10-8, Model 1 is generated from the first set of samples where each sample from the training dataset carried equal weight.</a:t>
            </a:r>
            <a:endParaRPr lang="zh-TW" altLang="en-US" dirty="0"/>
          </a:p>
        </p:txBody>
      </p:sp>
    </p:spTree>
    <p:extLst>
      <p:ext uri="{BB962C8B-B14F-4D97-AF65-F5344CB8AC3E}">
        <p14:creationId xmlns:p14="http://schemas.microsoft.com/office/powerpoint/2010/main" val="26249732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3A7088-DD1B-03BC-6977-3DFF8A16E00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8957F1D-F623-2E3C-96DD-39DB98013BA6}"/>
              </a:ext>
            </a:extLst>
          </p:cNvPr>
          <p:cNvSpPr>
            <a:spLocks noGrp="1"/>
          </p:cNvSpPr>
          <p:nvPr>
            <p:ph idx="1"/>
          </p:nvPr>
        </p:nvSpPr>
        <p:spPr/>
        <p:txBody>
          <a:bodyPr>
            <a:normAutofit fontScale="92500" lnSpcReduction="20000"/>
          </a:bodyPr>
          <a:lstStyle/>
          <a:p>
            <a:r>
              <a:rPr lang="en-US" altLang="zh-TW" dirty="0"/>
              <a:t>A classifier model, Mi, is derived from the training tuples of Di. In Figure 10-8, Model 1 is generated from the first set of samples where each sample from the training dataset carried equal weight.</a:t>
            </a:r>
            <a:endParaRPr lang="zh-TW" altLang="en-US" dirty="0"/>
          </a:p>
          <a:p>
            <a:r>
              <a:rPr lang="en-US" altLang="zh-TW" dirty="0"/>
              <a:t>Now that we have a simple classification model ready, we test the model using the same dataset Di we used for training. The weights of the training tuples are then adjusted according to how they were classified.</a:t>
            </a:r>
          </a:p>
          <a:p>
            <a:r>
              <a:rPr lang="en-US" altLang="zh-TW" dirty="0"/>
              <a:t>If a tuple was incorrectly classified, its weight is increased. If a tuple was correctly classified, its weight is decreased. A tuple’s weight reflects how difficult it is to classify – the higher the weight, the more often it has been misclassified.</a:t>
            </a:r>
          </a:p>
          <a:p>
            <a:r>
              <a:rPr lang="en-US" altLang="zh-TW" dirty="0"/>
              <a:t>These weights will be used to generate the training samples for the classifier of the next round. An overview of this process is shown in Figure 10-8.</a:t>
            </a:r>
          </a:p>
        </p:txBody>
      </p:sp>
    </p:spTree>
    <p:extLst>
      <p:ext uri="{BB962C8B-B14F-4D97-AF65-F5344CB8AC3E}">
        <p14:creationId xmlns:p14="http://schemas.microsoft.com/office/powerpoint/2010/main" val="361163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DE89E1E-8397-2747-3F22-91F669C66A12}"/>
              </a:ext>
            </a:extLst>
          </p:cNvPr>
          <p:cNvPicPr>
            <a:picLocks noChangeAspect="1"/>
          </p:cNvPicPr>
          <p:nvPr/>
        </p:nvPicPr>
        <p:blipFill>
          <a:blip r:embed="rId2"/>
          <a:stretch>
            <a:fillRect/>
          </a:stretch>
        </p:blipFill>
        <p:spPr>
          <a:xfrm>
            <a:off x="1280440" y="1256997"/>
            <a:ext cx="9631119" cy="4344006"/>
          </a:xfrm>
          <a:prstGeom prst="rect">
            <a:avLst/>
          </a:prstGeom>
        </p:spPr>
      </p:pic>
    </p:spTree>
    <p:extLst>
      <p:ext uri="{BB962C8B-B14F-4D97-AF65-F5344CB8AC3E}">
        <p14:creationId xmlns:p14="http://schemas.microsoft.com/office/powerpoint/2010/main" val="1413802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DD85DA-1862-00FE-624C-50CF95F8B054}"/>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67FC1EC-CFC8-3398-2EA5-4E277313BF98}"/>
              </a:ext>
            </a:extLst>
          </p:cNvPr>
          <p:cNvSpPr>
            <a:spLocks noGrp="1"/>
          </p:cNvSpPr>
          <p:nvPr>
            <p:ph idx="1"/>
          </p:nvPr>
        </p:nvSpPr>
        <p:spPr/>
        <p:txBody>
          <a:bodyPr/>
          <a:lstStyle/>
          <a:p>
            <a:r>
              <a:rPr lang="en-US" altLang="zh-TW" dirty="0"/>
              <a:t>Each model’s accuracy is directly used as the notion of strength of the classifier which will be used while predicting.</a:t>
            </a:r>
            <a:endParaRPr lang="zh-TW" altLang="en-US" dirty="0"/>
          </a:p>
          <a:p>
            <a:r>
              <a:rPr lang="en-US" altLang="zh-TW" dirty="0"/>
              <a:t>While predicting classification results on unseen data, instead of voting the results of all the models like in Bagging methods, we calculate the weighted average of the individual models.</a:t>
            </a:r>
            <a:endParaRPr lang="zh-TW" altLang="en-US" dirty="0"/>
          </a:p>
        </p:txBody>
      </p:sp>
    </p:spTree>
    <p:extLst>
      <p:ext uri="{BB962C8B-B14F-4D97-AF65-F5344CB8AC3E}">
        <p14:creationId xmlns:p14="http://schemas.microsoft.com/office/powerpoint/2010/main" val="2594216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1EB601-01CC-E112-D348-C26E9082F10B}"/>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A10D6D87-47CA-7753-52F5-C9111EB43268}"/>
              </a:ext>
            </a:extLst>
          </p:cNvPr>
          <p:cNvPicPr>
            <a:picLocks noChangeAspect="1"/>
          </p:cNvPicPr>
          <p:nvPr/>
        </p:nvPicPr>
        <p:blipFill>
          <a:blip r:embed="rId2"/>
          <a:stretch>
            <a:fillRect/>
          </a:stretch>
        </p:blipFill>
        <p:spPr>
          <a:xfrm>
            <a:off x="1294730" y="1890498"/>
            <a:ext cx="9602540" cy="3077004"/>
          </a:xfrm>
          <a:prstGeom prst="rect">
            <a:avLst/>
          </a:prstGeom>
        </p:spPr>
      </p:pic>
    </p:spTree>
    <p:extLst>
      <p:ext uri="{BB962C8B-B14F-4D97-AF65-F5344CB8AC3E}">
        <p14:creationId xmlns:p14="http://schemas.microsoft.com/office/powerpoint/2010/main" val="945110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B45B7A-CB38-5973-6DEB-8B6DDCD7F8C3}"/>
              </a:ext>
            </a:extLst>
          </p:cNvPr>
          <p:cNvSpPr>
            <a:spLocks noGrp="1"/>
          </p:cNvSpPr>
          <p:nvPr>
            <p:ph type="title"/>
          </p:nvPr>
        </p:nvSpPr>
        <p:spPr/>
        <p:txBody>
          <a:bodyPr/>
          <a:lstStyle/>
          <a:p>
            <a:r>
              <a:rPr lang="en-US" altLang="zh-TW" b="1" dirty="0"/>
              <a:t>Boosting in Python</a:t>
            </a:r>
            <a:endParaRPr lang="zh-TW" altLang="en-US" b="1" dirty="0"/>
          </a:p>
        </p:txBody>
      </p:sp>
      <p:sp>
        <p:nvSpPr>
          <p:cNvPr id="3" name="內容版面配置區 2">
            <a:extLst>
              <a:ext uri="{FF2B5EF4-FFF2-40B4-BE49-F238E27FC236}">
                <a16:creationId xmlns:a16="http://schemas.microsoft.com/office/drawing/2014/main" id="{2B9FB626-4B16-1F84-9BCB-22E2289E7F72}"/>
              </a:ext>
            </a:extLst>
          </p:cNvPr>
          <p:cNvSpPr>
            <a:spLocks noGrp="1"/>
          </p:cNvSpPr>
          <p:nvPr>
            <p:ph idx="1"/>
          </p:nvPr>
        </p:nvSpPr>
        <p:spPr/>
        <p:txBody>
          <a:bodyPr>
            <a:normAutofit/>
          </a:bodyPr>
          <a:lstStyle/>
          <a:p>
            <a:r>
              <a:rPr lang="en-US" altLang="zh-TW" dirty="0"/>
              <a:t>In Scikit-learn, </a:t>
            </a:r>
            <a:r>
              <a:rPr lang="en-US" altLang="zh-TW" dirty="0" err="1"/>
              <a:t>sklearn.ensemble.AdaBoostClassifier</a:t>
            </a:r>
            <a:r>
              <a:rPr lang="en-US" altLang="zh-TW" dirty="0"/>
              <a:t> accepts a base estimator,</a:t>
            </a:r>
            <a:r>
              <a:rPr lang="zh-TW" altLang="en-US" dirty="0"/>
              <a:t> </a:t>
            </a:r>
            <a:r>
              <a:rPr lang="en-US" altLang="zh-TW" dirty="0"/>
              <a:t>which defaults to a one-level decision tree (stump).</a:t>
            </a:r>
          </a:p>
          <a:p>
            <a:r>
              <a:rPr lang="en-US" altLang="zh-TW" dirty="0"/>
              <a:t>However, we can initialize a decision</a:t>
            </a:r>
            <a:r>
              <a:rPr lang="zh-TW" altLang="en-US" dirty="0"/>
              <a:t> </a:t>
            </a:r>
            <a:r>
              <a:rPr lang="en-US" altLang="zh-TW" dirty="0"/>
              <a:t>tree with different hyperparameters, which is then passed to the </a:t>
            </a:r>
            <a:r>
              <a:rPr lang="en-US" altLang="zh-TW" dirty="0" err="1"/>
              <a:t>AdaBoostClassifier</a:t>
            </a:r>
            <a:r>
              <a:rPr lang="en-US" altLang="zh-TW" dirty="0"/>
              <a:t>.</a:t>
            </a:r>
          </a:p>
          <a:p>
            <a:r>
              <a:rPr lang="en-US" altLang="zh-TW" dirty="0"/>
              <a:t>We can configure the number of weak learners using </a:t>
            </a:r>
            <a:r>
              <a:rPr lang="en-US" altLang="zh-TW" dirty="0" err="1"/>
              <a:t>n_estimators</a:t>
            </a:r>
            <a:r>
              <a:rPr lang="en-US" altLang="zh-TW" dirty="0"/>
              <a:t> and a learning rate</a:t>
            </a:r>
            <a:r>
              <a:rPr lang="zh-TW" altLang="en-US" dirty="0"/>
              <a:t> </a:t>
            </a:r>
            <a:r>
              <a:rPr lang="en-US" altLang="zh-TW" dirty="0"/>
              <a:t>using </a:t>
            </a:r>
            <a:r>
              <a:rPr lang="en-US" altLang="zh-TW" dirty="0" err="1"/>
              <a:t>learning_rate</a:t>
            </a:r>
            <a:r>
              <a:rPr lang="en-US" altLang="zh-TW" dirty="0"/>
              <a:t>, which configures the weight applied to each classifier during each</a:t>
            </a:r>
            <a:r>
              <a:rPr lang="zh-TW" altLang="en-US" dirty="0"/>
              <a:t> </a:t>
            </a:r>
            <a:r>
              <a:rPr lang="en-US" altLang="zh-TW" dirty="0"/>
              <a:t>iteration.</a:t>
            </a:r>
          </a:p>
          <a:p>
            <a:r>
              <a:rPr lang="en-US" altLang="zh-TW" dirty="0"/>
              <a:t>A higher learning rate increases the contribution of each individual classifier.</a:t>
            </a:r>
            <a:r>
              <a:rPr lang="zh-TW" altLang="en-US" dirty="0"/>
              <a:t> </a:t>
            </a:r>
            <a:r>
              <a:rPr lang="en-US" altLang="zh-TW" dirty="0"/>
              <a:t>Its default value is 1.</a:t>
            </a:r>
            <a:endParaRPr lang="zh-TW" altLang="en-US" dirty="0"/>
          </a:p>
        </p:txBody>
      </p:sp>
    </p:spTree>
    <p:extLst>
      <p:ext uri="{BB962C8B-B14F-4D97-AF65-F5344CB8AC3E}">
        <p14:creationId xmlns:p14="http://schemas.microsoft.com/office/powerpoint/2010/main" val="175924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40A2EF44-191E-8FA7-3B9D-B4FA05853117}"/>
              </a:ext>
            </a:extLst>
          </p:cNvPr>
          <p:cNvPicPr>
            <a:picLocks noChangeAspect="1"/>
          </p:cNvPicPr>
          <p:nvPr/>
        </p:nvPicPr>
        <p:blipFill>
          <a:blip r:embed="rId2"/>
          <a:stretch>
            <a:fillRect/>
          </a:stretch>
        </p:blipFill>
        <p:spPr>
          <a:xfrm>
            <a:off x="1324403" y="0"/>
            <a:ext cx="9543193" cy="6858000"/>
          </a:xfrm>
          <a:prstGeom prst="rect">
            <a:avLst/>
          </a:prstGeom>
        </p:spPr>
      </p:pic>
    </p:spTree>
    <p:extLst>
      <p:ext uri="{BB962C8B-B14F-4D97-AF65-F5344CB8AC3E}">
        <p14:creationId xmlns:p14="http://schemas.microsoft.com/office/powerpoint/2010/main" val="128566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A90B6E-52AE-EB9A-4358-3C8566E0902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2532E88-D646-84D8-0A74-DFCF681BDF48}"/>
              </a:ext>
            </a:extLst>
          </p:cNvPr>
          <p:cNvSpPr>
            <a:spLocks noGrp="1"/>
          </p:cNvSpPr>
          <p:nvPr>
            <p:ph idx="1"/>
          </p:nvPr>
        </p:nvSpPr>
        <p:spPr/>
        <p:txBody>
          <a:bodyPr/>
          <a:lstStyle/>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pandas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pd</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sklearn.datasets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load_iris</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iris = </a:t>
            </a:r>
            <a:r>
              <a:rPr lang="en-US" altLang="zh-TW" b="0" dirty="0" err="1">
                <a:solidFill>
                  <a:srgbClr val="000000"/>
                </a:solidFill>
                <a:effectLst/>
                <a:latin typeface="Courier New" panose="02070309020205020404" pitchFamily="49" charset="0"/>
              </a:rPr>
              <a:t>load_iris</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pd.DataFrame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iris.data</a:t>
            </a:r>
            <a:r>
              <a:rPr lang="en-US" altLang="zh-TW" b="0" dirty="0">
                <a:solidFill>
                  <a:srgbClr val="000000"/>
                </a:solidFill>
                <a:effectLst/>
                <a:latin typeface="Courier New" panose="02070309020205020404" pitchFamily="49" charset="0"/>
              </a:rPr>
              <a:t>, columns=</a:t>
            </a:r>
            <a:r>
              <a:rPr lang="en-US" altLang="zh-TW" b="0" dirty="0" err="1">
                <a:solidFill>
                  <a:srgbClr val="000000"/>
                </a:solidFill>
                <a:effectLst/>
                <a:latin typeface="Courier New" panose="02070309020205020404" pitchFamily="49" charset="0"/>
              </a:rPr>
              <a:t>iris.feature_names</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sklearn.model_selection</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train_test_split</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train_test_split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iris.target,test_size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0.3</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3729113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C023900-804B-E548-470A-8C47D837DC8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E5816A4-1E1A-B5A8-5659-08AB04188118}"/>
              </a:ext>
            </a:extLst>
          </p:cNvPr>
          <p:cNvSpPr>
            <a:spLocks noGrp="1"/>
          </p:cNvSpPr>
          <p:nvPr>
            <p:ph idx="1"/>
          </p:nvPr>
        </p:nvSpPr>
        <p:spPr/>
        <p:txBody>
          <a:bodyPr/>
          <a:lstStyle/>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sklearn.ensemble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AdaBoostClassifier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sklearn.tree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DecisionTreeClassifier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base = </a:t>
            </a:r>
            <a:r>
              <a:rPr lang="en-US" altLang="zh-TW" b="0" dirty="0" err="1">
                <a:solidFill>
                  <a:srgbClr val="000000"/>
                </a:solidFill>
                <a:effectLst/>
                <a:latin typeface="Courier New" panose="02070309020205020404" pitchFamily="49" charset="0"/>
              </a:rPr>
              <a:t>DecisionTreeClassifier</a:t>
            </a:r>
            <a:r>
              <a:rPr lang="en-US" altLang="zh-TW" b="0" dirty="0">
                <a:solidFill>
                  <a:srgbClr val="000000"/>
                </a:solidFill>
                <a:effectLst/>
                <a:latin typeface="Courier New" panose="02070309020205020404" pitchFamily="49" charset="0"/>
              </a:rPr>
              <a:t>(criterion=</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gini</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max_depth</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model_ada</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AdaBoostClassifier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base_estimator</a:t>
            </a:r>
            <a:r>
              <a:rPr lang="en-US" altLang="zh-TW" b="0" dirty="0">
                <a:solidFill>
                  <a:srgbClr val="000000"/>
                </a:solidFill>
                <a:effectLst/>
                <a:latin typeface="Courier New" panose="02070309020205020404" pitchFamily="49" charset="0"/>
              </a:rPr>
              <a:t> = base, </a:t>
            </a:r>
            <a:r>
              <a:rPr lang="en-US" altLang="zh-TW" b="0" dirty="0" err="1">
                <a:solidFill>
                  <a:srgbClr val="000000"/>
                </a:solidFill>
                <a:effectLst/>
                <a:latin typeface="Courier New" panose="02070309020205020404" pitchFamily="49" charset="0"/>
              </a:rPr>
              <a:t>n_estimators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model_ada.fit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a:t>
            </a:r>
            <a:br>
              <a:rPr lang="en-US" altLang="zh-TW" b="0" dirty="0">
                <a:solidFill>
                  <a:srgbClr val="000000"/>
                </a:solidFill>
                <a:effectLst/>
                <a:latin typeface="Courier New" panose="02070309020205020404" pitchFamily="49" charset="0"/>
              </a:rPr>
            </a:br>
            <a:endParaRPr lang="en-US" altLang="zh-TW" b="0" dirty="0">
              <a:solidFill>
                <a:srgbClr val="000000"/>
              </a:solidFill>
              <a:effectLst/>
              <a:latin typeface="Courier New" panose="02070309020205020404" pitchFamily="49" charset="0"/>
            </a:endParaRPr>
          </a:p>
          <a:p>
            <a:endParaRPr lang="zh-TW" altLang="en-US" dirty="0"/>
          </a:p>
        </p:txBody>
      </p:sp>
    </p:spTree>
    <p:extLst>
      <p:ext uri="{BB962C8B-B14F-4D97-AF65-F5344CB8AC3E}">
        <p14:creationId xmlns:p14="http://schemas.microsoft.com/office/powerpoint/2010/main" val="3113372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BD12AE-D24D-3A39-D9A4-C857716C42D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FA54C15-D4BF-75B2-9334-62352452FC7E}"/>
              </a:ext>
            </a:extLst>
          </p:cNvPr>
          <p:cNvSpPr>
            <a:spLocks noGrp="1"/>
          </p:cNvSpPr>
          <p:nvPr>
            <p:ph idx="1"/>
          </p:nvPr>
        </p:nvSpPr>
        <p:spPr/>
        <p:txBody>
          <a:bodyPr>
            <a:normAutofit/>
          </a:bodyPr>
          <a:lstStyle/>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IPython.display</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Image</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sklearn.tree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export_graphviz</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pydotplus</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 estimator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a:solidFill>
                  <a:srgbClr val="795E26"/>
                </a:solidFill>
                <a:effectLst/>
                <a:latin typeface="Courier New" panose="02070309020205020404" pitchFamily="49" charset="0"/>
              </a:rPr>
              <a:t>enumerate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model_ada.estimators</a:t>
            </a:r>
            <a:r>
              <a:rPr lang="en-US" altLang="zh-TW" b="0" dirty="0">
                <a:solidFill>
                  <a:srgbClr val="000000"/>
                </a:solidFill>
                <a:effectLst/>
                <a:latin typeface="Courier New" panose="02070309020205020404" pitchFamily="49" charset="0"/>
              </a:rPr>
              <a:t>_):</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dot_data</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export_graphviz</a:t>
            </a:r>
            <a:r>
              <a:rPr lang="en-US" altLang="zh-TW" b="0" dirty="0">
                <a:solidFill>
                  <a:srgbClr val="000000"/>
                </a:solidFill>
                <a:effectLst/>
                <a:latin typeface="Courier New" panose="02070309020205020404" pitchFamily="49" charset="0"/>
              </a:rPr>
              <a:t>(estimator)</a:t>
            </a:r>
          </a:p>
          <a:p>
            <a:pPr marL="457200" lvl="1" indent="0">
              <a:buNone/>
            </a:pPr>
            <a:r>
              <a:rPr lang="en-US" altLang="zh-TW" b="0" dirty="0">
                <a:solidFill>
                  <a:srgbClr val="000000"/>
                </a:solidFill>
                <a:effectLst/>
                <a:latin typeface="Courier New" panose="02070309020205020404" pitchFamily="49" charset="0"/>
              </a:rPr>
              <a:t>  graph = </a:t>
            </a:r>
            <a:r>
              <a:rPr lang="en-US" altLang="zh-TW" b="0" dirty="0" err="1">
                <a:solidFill>
                  <a:srgbClr val="000000"/>
                </a:solidFill>
                <a:effectLst/>
                <a:latin typeface="Courier New" panose="02070309020205020404" pitchFamily="49" charset="0"/>
              </a:rPr>
              <a:t>pydotplus.graph_from_dot_data</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dot_data</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graph.write_png</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tree'</a:t>
            </a:r>
            <a:r>
              <a:rPr lang="en-US" altLang="zh-TW" b="0" dirty="0" err="1">
                <a:solidFill>
                  <a:srgbClr val="000000"/>
                </a:solidFill>
                <a:effectLst/>
                <a:latin typeface="Courier New" panose="02070309020205020404" pitchFamily="49" charset="0"/>
              </a:rPr>
              <a:t>+</a:t>
            </a:r>
            <a:r>
              <a:rPr lang="en-US" altLang="zh-TW" b="0" dirty="0" err="1">
                <a:solidFill>
                  <a:srgbClr val="257693"/>
                </a:solidFill>
                <a:effectLst/>
                <a:latin typeface="Courier New" panose="02070309020205020404" pitchFamily="49" charset="0"/>
              </a:rPr>
              <a:t>str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png</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display(Image(</a:t>
            </a:r>
            <a:r>
              <a:rPr lang="en-US" altLang="zh-TW" b="0" dirty="0" err="1">
                <a:solidFill>
                  <a:srgbClr val="000000"/>
                </a:solidFill>
                <a:effectLst/>
                <a:latin typeface="Courier New" panose="02070309020205020404" pitchFamily="49" charset="0"/>
              </a:rPr>
              <a:t>graph.create_png</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1306204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F1E717-F4C7-568E-2C24-0F3ABDB7E01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3D34D0F-3833-DC44-BBFC-5EE778CA3826}"/>
              </a:ext>
            </a:extLst>
          </p:cNvPr>
          <p:cNvSpPr>
            <a:spLocks noGrp="1"/>
          </p:cNvSpPr>
          <p:nvPr>
            <p:ph idx="1"/>
          </p:nvPr>
        </p:nvSpPr>
        <p:spPr/>
        <p:txBody>
          <a:bodyPr/>
          <a:lstStyle/>
          <a:p>
            <a:r>
              <a:rPr lang="en-US" altLang="zh-TW" dirty="0"/>
              <a:t>The idea behind AdaBoost is to use very simple weak learners and reduce the error</a:t>
            </a:r>
            <a:r>
              <a:rPr lang="zh-TW" altLang="en-US" dirty="0"/>
              <a:t> </a:t>
            </a:r>
            <a:r>
              <a:rPr lang="en-US" altLang="zh-TW" dirty="0"/>
              <a:t>rate to achieve a much accurate model.</a:t>
            </a:r>
            <a:endParaRPr lang="zh-TW" altLang="en-US" dirty="0"/>
          </a:p>
        </p:txBody>
      </p:sp>
    </p:spTree>
    <p:extLst>
      <p:ext uri="{BB962C8B-B14F-4D97-AF65-F5344CB8AC3E}">
        <p14:creationId xmlns:p14="http://schemas.microsoft.com/office/powerpoint/2010/main" val="3941991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B99C08-66A0-98B7-B057-92FC4A09BD9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C0ED331-D8B3-C125-A5D6-958602CC50E6}"/>
              </a:ext>
            </a:extLst>
          </p:cNvPr>
          <p:cNvSpPr>
            <a:spLocks noGrp="1"/>
          </p:cNvSpPr>
          <p:nvPr>
            <p:ph idx="1"/>
          </p:nvPr>
        </p:nvSpPr>
        <p:spPr/>
        <p:txBody>
          <a:bodyPr/>
          <a:lstStyle/>
          <a:p>
            <a:r>
              <a:rPr lang="en-US" altLang="zh-TW" dirty="0"/>
              <a:t>Let’s run an experiment on synthetic dataset and visualize the impact</a:t>
            </a:r>
          </a:p>
          <a:p>
            <a:r>
              <a:rPr lang="en-US" altLang="zh-TW" dirty="0"/>
              <a:t>of </a:t>
            </a:r>
            <a:r>
              <a:rPr lang="en-US" altLang="zh-TW" dirty="0" err="1"/>
              <a:t>base_model</a:t>
            </a:r>
            <a:r>
              <a:rPr lang="en-US" altLang="zh-TW" dirty="0"/>
              <a:t> on the overall accuracy.</a:t>
            </a:r>
          </a:p>
          <a:p>
            <a:r>
              <a:rPr lang="en-US" altLang="zh-TW" dirty="0"/>
              <a:t>We will construct a synthetic dataset using the </a:t>
            </a:r>
            <a:r>
              <a:rPr lang="zh-TW" altLang="en-US" dirty="0"/>
              <a:t> </a:t>
            </a:r>
            <a:r>
              <a:rPr lang="en-US" altLang="zh-TW" dirty="0" err="1"/>
              <a:t>klearn.dataset.make_classification</a:t>
            </a:r>
            <a:r>
              <a:rPr lang="zh-TW" altLang="en-US" dirty="0"/>
              <a:t> </a:t>
            </a:r>
            <a:r>
              <a:rPr lang="en-US" altLang="zh-TW" dirty="0"/>
              <a:t>method. Here’s a simple example.</a:t>
            </a:r>
            <a:endParaRPr lang="zh-TW" altLang="en-US" dirty="0"/>
          </a:p>
        </p:txBody>
      </p:sp>
    </p:spTree>
    <p:extLst>
      <p:ext uri="{BB962C8B-B14F-4D97-AF65-F5344CB8AC3E}">
        <p14:creationId xmlns:p14="http://schemas.microsoft.com/office/powerpoint/2010/main" val="3239457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3C6672-32B3-0157-80FD-C28A72B0A54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1E81154-6491-6E5C-4994-C94488CD9359}"/>
              </a:ext>
            </a:extLst>
          </p:cNvPr>
          <p:cNvSpPr>
            <a:spLocks noGrp="1"/>
          </p:cNvSpPr>
          <p:nvPr>
            <p:ph idx="1"/>
          </p:nvPr>
        </p:nvSpPr>
        <p:spPr/>
        <p:txBody>
          <a:bodyPr>
            <a:normAutofit/>
          </a:bodyPr>
          <a:lstStyle/>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matplotlib.pyplot</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plt</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sklearn.datasets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make_classification</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plt.figure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figsize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 </a:t>
            </a:r>
            <a:r>
              <a:rPr lang="en-US" altLang="zh-TW" b="0" dirty="0">
                <a:solidFill>
                  <a:srgbClr val="098156"/>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X, y = </a:t>
            </a:r>
            <a:r>
              <a:rPr lang="en-US" altLang="zh-TW" b="0" dirty="0" err="1">
                <a:solidFill>
                  <a:srgbClr val="000000"/>
                </a:solidFill>
                <a:effectLst/>
                <a:latin typeface="Courier New" panose="02070309020205020404" pitchFamily="49" charset="0"/>
              </a:rPr>
              <a:t>make_classification</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n_samples</a:t>
            </a:r>
            <a:r>
              <a:rPr lang="en-US" altLang="zh-TW" b="0" dirty="0">
                <a:solidFill>
                  <a:srgbClr val="000000"/>
                </a:solidFill>
                <a:effectLst/>
                <a:latin typeface="Courier New" panose="02070309020205020404" pitchFamily="49" charset="0"/>
              </a:rPr>
              <a:t> = </a:t>
            </a:r>
            <a:r>
              <a:rPr lang="en-US" altLang="zh-TW" b="0" dirty="0">
                <a:solidFill>
                  <a:srgbClr val="098156"/>
                </a:solidFill>
                <a:effectLst/>
                <a:latin typeface="Courier New" panose="02070309020205020404" pitchFamily="49" charset="0"/>
              </a:rPr>
              <a:t>1000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n_features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n_redundant</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n_informative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n_clusters_per_class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n_classes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3</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 </a:t>
            </a:r>
            <a:r>
              <a:rPr lang="en-US" altLang="zh-TW" b="0" dirty="0">
                <a:solidFill>
                  <a:srgbClr val="098156"/>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 </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marker=</a:t>
            </a:r>
            <a:r>
              <a:rPr lang="en-US" altLang="zh-TW" b="0" dirty="0">
                <a:solidFill>
                  <a:srgbClr val="A31515"/>
                </a:solidFill>
                <a:effectLst/>
                <a:latin typeface="Courier New" panose="02070309020205020404" pitchFamily="49" charset="0"/>
              </a:rPr>
              <a:t>'o'</a:t>
            </a:r>
            <a:r>
              <a:rPr lang="en-US" altLang="zh-TW" b="0" dirty="0">
                <a:solidFill>
                  <a:srgbClr val="000000"/>
                </a:solidFill>
                <a:effectLst/>
                <a:latin typeface="Courier New" panose="02070309020205020404" pitchFamily="49" charset="0"/>
              </a:rPr>
              <a:t>, c=y, s=</a:t>
            </a:r>
            <a:r>
              <a:rPr lang="en-US" altLang="zh-TW" b="0" dirty="0">
                <a:solidFill>
                  <a:srgbClr val="098156"/>
                </a:solidFill>
                <a:effectLst/>
                <a:latin typeface="Courier New" panose="02070309020205020404" pitchFamily="49" charset="0"/>
              </a:rPr>
              <a:t>25</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edgecolor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'k’</a:t>
            </a:r>
            <a:r>
              <a:rPr lang="en-US" altLang="zh-TW" b="0" dirty="0">
                <a:solidFill>
                  <a:srgbClr val="000000"/>
                </a:solidFill>
                <a:effectLst/>
                <a:latin typeface="Courier New" panose="02070309020205020404" pitchFamily="49" charset="0"/>
              </a:rPr>
              <a:t>)</a:t>
            </a:r>
          </a:p>
          <a:p>
            <a:r>
              <a:rPr lang="en-US" altLang="zh-TW" dirty="0"/>
              <a:t>Here, we instruct Scikit-learn to construct a dataset containing 1000 samples with</a:t>
            </a:r>
            <a:r>
              <a:rPr lang="zh-TW" altLang="en-US" dirty="0"/>
              <a:t> </a:t>
            </a:r>
            <a:r>
              <a:rPr lang="en-US" altLang="zh-TW" dirty="0"/>
              <a:t>two features each and spread the data into three clusters, each denoting a class.</a:t>
            </a:r>
          </a:p>
          <a:p>
            <a:endParaRPr lang="zh-TW" altLang="en-US" dirty="0"/>
          </a:p>
        </p:txBody>
      </p:sp>
    </p:spTree>
    <p:extLst>
      <p:ext uri="{BB962C8B-B14F-4D97-AF65-F5344CB8AC3E}">
        <p14:creationId xmlns:p14="http://schemas.microsoft.com/office/powerpoint/2010/main" val="2406663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8FD0EB4-1DFB-4788-71B8-943E97A9D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747" y="653492"/>
            <a:ext cx="6204506" cy="599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9416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1253C7-C5C8-DEF8-9023-0E0E850B219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4964400-52AF-CDAB-9973-B9D86418344E}"/>
              </a:ext>
            </a:extLst>
          </p:cNvPr>
          <p:cNvSpPr>
            <a:spLocks noGrp="1"/>
          </p:cNvSpPr>
          <p:nvPr>
            <p:ph idx="1"/>
          </p:nvPr>
        </p:nvSpPr>
        <p:spPr/>
        <p:txBody>
          <a:bodyPr>
            <a:normAutofit fontScale="92500" lnSpcReduction="10000"/>
          </a:bodyPr>
          <a:lstStyle/>
          <a:p>
            <a:r>
              <a:rPr lang="en-US" altLang="zh-TW" dirty="0"/>
              <a:t>We will use this method to generate a more complex dataset and train an AdaBoost</a:t>
            </a:r>
            <a:r>
              <a:rPr lang="zh-TW" altLang="en-US" dirty="0"/>
              <a:t> </a:t>
            </a:r>
            <a:r>
              <a:rPr lang="en-US" altLang="zh-TW" dirty="0"/>
              <a:t>model out of these.</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sklearn.model_selection</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train_test_split</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X, y = </a:t>
            </a:r>
            <a:r>
              <a:rPr lang="en-US" altLang="zh-TW" b="0" dirty="0" err="1">
                <a:solidFill>
                  <a:srgbClr val="000000"/>
                </a:solidFill>
                <a:effectLst/>
                <a:latin typeface="Courier New" panose="02070309020205020404" pitchFamily="49" charset="0"/>
              </a:rPr>
              <a:t>make_classification</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n_samples</a:t>
            </a:r>
            <a:r>
              <a:rPr lang="en-US" altLang="zh-TW" b="0" dirty="0">
                <a:solidFill>
                  <a:srgbClr val="000000"/>
                </a:solidFill>
                <a:effectLst/>
                <a:latin typeface="Courier New" panose="02070309020205020404" pitchFamily="49" charset="0"/>
              </a:rPr>
              <a:t> = </a:t>
            </a:r>
            <a:r>
              <a:rPr lang="en-US" altLang="zh-TW" b="0" dirty="0">
                <a:solidFill>
                  <a:srgbClr val="098156"/>
                </a:solidFill>
                <a:effectLst/>
                <a:latin typeface="Courier New" panose="02070309020205020404" pitchFamily="49" charset="0"/>
              </a:rPr>
              <a:t>3000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n_features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n_redundant</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n_informative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n_clusters_per_class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n_classes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3</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train_test_split</a:t>
            </a:r>
            <a:r>
              <a:rPr lang="en-US" altLang="zh-TW" b="0" dirty="0">
                <a:solidFill>
                  <a:srgbClr val="000000"/>
                </a:solidFill>
                <a:effectLst/>
                <a:latin typeface="Courier New" panose="02070309020205020404" pitchFamily="49" charset="0"/>
              </a:rPr>
              <a:t>(X, y, </a:t>
            </a:r>
            <a:r>
              <a:rPr lang="en-US" altLang="zh-TW" b="0" dirty="0" err="1">
                <a:solidFill>
                  <a:srgbClr val="000000"/>
                </a:solidFill>
                <a:effectLst/>
                <a:latin typeface="Courier New" panose="02070309020205020404" pitchFamily="49" charset="0"/>
              </a:rPr>
              <a:t>test_size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0.3</a:t>
            </a:r>
            <a:r>
              <a:rPr lang="en-US" altLang="zh-TW" b="0" dirty="0">
                <a:solidFill>
                  <a:srgbClr val="000000"/>
                </a:solidFill>
                <a:effectLst/>
                <a:latin typeface="Courier New" panose="02070309020205020404" pitchFamily="49" charset="0"/>
              </a:rPr>
              <a:t>)</a:t>
            </a:r>
          </a:p>
          <a:p>
            <a:r>
              <a:rPr lang="en-US" altLang="zh-TW" dirty="0"/>
              <a:t>In these lines, we first create a random classification dataset with 3000 samples, each</a:t>
            </a:r>
            <a:r>
              <a:rPr lang="zh-TW" altLang="en-US" dirty="0"/>
              <a:t> </a:t>
            </a:r>
            <a:r>
              <a:rPr lang="en-US" altLang="zh-TW" dirty="0"/>
              <a:t>data point in ten columns spread over three classes present in their own clusters. We</a:t>
            </a:r>
            <a:r>
              <a:rPr lang="zh-TW" altLang="en-US" dirty="0"/>
              <a:t> </a:t>
            </a:r>
            <a:r>
              <a:rPr lang="en-US" altLang="zh-TW" dirty="0"/>
              <a:t>split the dataset into training and test set so that the reported accuracy measures come</a:t>
            </a:r>
            <a:r>
              <a:rPr lang="zh-TW" altLang="en-US" dirty="0"/>
              <a:t> </a:t>
            </a:r>
            <a:r>
              <a:rPr lang="en-US" altLang="zh-TW" dirty="0"/>
              <a:t>independently from the test data.</a:t>
            </a:r>
            <a:endParaRPr lang="zh-TW" altLang="en-US" dirty="0"/>
          </a:p>
        </p:txBody>
      </p:sp>
    </p:spTree>
    <p:extLst>
      <p:ext uri="{BB962C8B-B14F-4D97-AF65-F5344CB8AC3E}">
        <p14:creationId xmlns:p14="http://schemas.microsoft.com/office/powerpoint/2010/main" val="4082323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7866B8-5BCC-3CC1-6A51-90D6493DC19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4089574-6913-3D99-10B4-5604166BA1F9}"/>
              </a:ext>
            </a:extLst>
          </p:cNvPr>
          <p:cNvSpPr>
            <a:spLocks noGrp="1"/>
          </p:cNvSpPr>
          <p:nvPr>
            <p:ph idx="1"/>
          </p:nvPr>
        </p:nvSpPr>
        <p:spPr/>
        <p:txBody>
          <a:bodyPr/>
          <a:lstStyle/>
          <a:p>
            <a:r>
              <a:rPr lang="en-US" altLang="zh-TW" dirty="0"/>
              <a:t>Let’s import the requirements. In this example, we will explicitly create objects of</a:t>
            </a:r>
            <a:r>
              <a:rPr lang="zh-TW" altLang="en-US" dirty="0"/>
              <a:t> </a:t>
            </a:r>
            <a:r>
              <a:rPr lang="en-US" altLang="zh-TW" dirty="0" err="1"/>
              <a:t>DecisionTreeClassifier</a:t>
            </a:r>
            <a:r>
              <a:rPr lang="en-US" altLang="zh-TW" dirty="0"/>
              <a:t> to set the depth at different levels and analyze its impact on the</a:t>
            </a:r>
            <a:r>
              <a:rPr lang="zh-TW" altLang="en-US" dirty="0"/>
              <a:t> </a:t>
            </a:r>
            <a:r>
              <a:rPr lang="en-US" altLang="zh-TW" dirty="0"/>
              <a:t>overall accuracy.</a:t>
            </a:r>
          </a:p>
          <a:p>
            <a:r>
              <a:rPr lang="en-US" altLang="zh-TW" dirty="0"/>
              <a:t>A list called </a:t>
            </a:r>
            <a:r>
              <a:rPr lang="en-US" altLang="zh-TW" dirty="0" err="1"/>
              <a:t>accuracy_A</a:t>
            </a:r>
            <a:r>
              <a:rPr lang="en-US" altLang="zh-TW" dirty="0"/>
              <a:t> list called </a:t>
            </a:r>
            <a:r>
              <a:rPr lang="en-US" altLang="zh-TW" dirty="0" err="1"/>
              <a:t>accuracy_history</a:t>
            </a:r>
            <a:r>
              <a:rPr lang="en-US" altLang="zh-TW" dirty="0"/>
              <a:t> will store the accuracy of multiple models for</a:t>
            </a:r>
            <a:r>
              <a:rPr lang="zh-TW" altLang="en-US" dirty="0"/>
              <a:t> </a:t>
            </a:r>
            <a:r>
              <a:rPr lang="en-US" altLang="zh-TW" dirty="0"/>
              <a:t>visualization and comparison.</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sklearn.ensemble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AdaBoostClassifier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sklearn.tree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DecisionTreeClassifier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sklearn.metrics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accuracy_score</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accuracy_history</a:t>
            </a:r>
            <a:r>
              <a:rPr lang="en-US" altLang="zh-TW" b="0" dirty="0">
                <a:solidFill>
                  <a:srgbClr val="000000"/>
                </a:solidFill>
                <a:effectLst/>
                <a:latin typeface="Courier New" panose="02070309020205020404" pitchFamily="49" charset="0"/>
              </a:rPr>
              <a:t> = []</a:t>
            </a:r>
          </a:p>
          <a:p>
            <a:endParaRPr lang="zh-TW" altLang="en-US" dirty="0"/>
          </a:p>
        </p:txBody>
      </p:sp>
    </p:spTree>
    <p:extLst>
      <p:ext uri="{BB962C8B-B14F-4D97-AF65-F5344CB8AC3E}">
        <p14:creationId xmlns:p14="http://schemas.microsoft.com/office/powerpoint/2010/main" val="1409797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62E1D4-6F86-49E0-04A1-44A6DC24010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E426F0F-5CB6-4480-DAAB-692419559DF7}"/>
              </a:ext>
            </a:extLst>
          </p:cNvPr>
          <p:cNvSpPr>
            <a:spLocks noGrp="1"/>
          </p:cNvSpPr>
          <p:nvPr>
            <p:ph idx="1"/>
          </p:nvPr>
        </p:nvSpPr>
        <p:spPr/>
        <p:txBody>
          <a:bodyPr>
            <a:normAutofit/>
          </a:bodyPr>
          <a:lstStyle/>
          <a:p>
            <a:r>
              <a:rPr lang="en-US" altLang="zh-TW" dirty="0"/>
              <a:t>Now we want to create multiple AdaBoost classifiers, each containing the same</a:t>
            </a:r>
            <a:r>
              <a:rPr lang="zh-TW" altLang="en-US" dirty="0"/>
              <a:t> </a:t>
            </a:r>
            <a:r>
              <a:rPr lang="en-US" altLang="zh-TW" dirty="0"/>
              <a:t>number of estimators, that is, 50. However, in each iteration, the depth of the constituent</a:t>
            </a:r>
            <a:r>
              <a:rPr lang="zh-TW" altLang="en-US" dirty="0"/>
              <a:t> </a:t>
            </a:r>
            <a:r>
              <a:rPr lang="en-US" altLang="zh-TW" dirty="0"/>
              <a:t>decision tree will be different.</a:t>
            </a: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a:solidFill>
                  <a:srgbClr val="795E26"/>
                </a:solidFill>
                <a:effectLst/>
                <a:latin typeface="Courier New" panose="02070309020205020404" pitchFamily="49" charset="0"/>
              </a:rPr>
              <a:t>range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a:solidFill>
                  <a:srgbClr val="098156"/>
                </a:solidFill>
                <a:effectLst/>
                <a:latin typeface="Courier New" panose="02070309020205020404" pitchFamily="49" charset="0"/>
              </a:rPr>
              <a:t>20</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tree = </a:t>
            </a:r>
            <a:r>
              <a:rPr lang="en-US" altLang="zh-TW" b="0" dirty="0" err="1">
                <a:solidFill>
                  <a:srgbClr val="000000"/>
                </a:solidFill>
                <a:effectLst/>
                <a:latin typeface="Courier New" panose="02070309020205020404" pitchFamily="49" charset="0"/>
              </a:rPr>
              <a:t>DecisionTreeClassifier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max_depth</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model_ada</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AdaBoostClassifier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base_estimator</a:t>
            </a:r>
            <a:r>
              <a:rPr lang="en-US" altLang="zh-TW" b="0" dirty="0">
                <a:solidFill>
                  <a:srgbClr val="000000"/>
                </a:solidFill>
                <a:effectLst/>
                <a:latin typeface="Courier New" panose="02070309020205020404" pitchFamily="49" charset="0"/>
              </a:rPr>
              <a:t>=tree, </a:t>
            </a:r>
            <a:r>
              <a:rPr lang="en-US" altLang="zh-TW" b="0" dirty="0" err="1">
                <a:solidFill>
                  <a:srgbClr val="000000"/>
                </a:solidFill>
                <a:effectLst/>
                <a:latin typeface="Courier New" panose="02070309020205020404" pitchFamily="49" charset="0"/>
              </a:rPr>
              <a:t>n_estimators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50</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model_ada.fit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model_ada.predict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accuracy_history.append</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accuracy_score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326448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46A456-B593-C6DF-BA9B-2FDC77E1A8C5}"/>
              </a:ext>
            </a:extLst>
          </p:cNvPr>
          <p:cNvSpPr>
            <a:spLocks noGrp="1"/>
          </p:cNvSpPr>
          <p:nvPr>
            <p:ph type="title"/>
          </p:nvPr>
        </p:nvSpPr>
        <p:spPr/>
        <p:txBody>
          <a:bodyPr/>
          <a:lstStyle/>
          <a:p>
            <a:r>
              <a:rPr lang="en-US" altLang="zh-TW" b="1" dirty="0"/>
              <a:t>Bagging and Random Forest</a:t>
            </a:r>
            <a:endParaRPr lang="zh-TW" altLang="en-US" b="1" dirty="0"/>
          </a:p>
        </p:txBody>
      </p:sp>
      <p:sp>
        <p:nvSpPr>
          <p:cNvPr id="3" name="內容版面配置區 2">
            <a:extLst>
              <a:ext uri="{FF2B5EF4-FFF2-40B4-BE49-F238E27FC236}">
                <a16:creationId xmlns:a16="http://schemas.microsoft.com/office/drawing/2014/main" id="{15AE2AD0-2FF1-3608-AF75-ACAFA0265B6E}"/>
              </a:ext>
            </a:extLst>
          </p:cNvPr>
          <p:cNvSpPr>
            <a:spLocks noGrp="1"/>
          </p:cNvSpPr>
          <p:nvPr>
            <p:ph idx="1"/>
          </p:nvPr>
        </p:nvSpPr>
        <p:spPr/>
        <p:txBody>
          <a:bodyPr/>
          <a:lstStyle/>
          <a:p>
            <a:r>
              <a:rPr lang="en-US" altLang="zh-TW" dirty="0"/>
              <a:t>As we saw in the previous chapter, decision trees are constructed by selecting one of</a:t>
            </a:r>
            <a:r>
              <a:rPr lang="zh-TW" altLang="en-US" dirty="0"/>
              <a:t> </a:t>
            </a:r>
            <a:r>
              <a:rPr lang="en-US" altLang="zh-TW" dirty="0"/>
              <a:t>the attributes that provides the best separation of the classes.</a:t>
            </a:r>
          </a:p>
          <a:p>
            <a:r>
              <a:rPr lang="en-US" altLang="zh-TW" dirty="0"/>
              <a:t>This is done either by</a:t>
            </a:r>
            <a:r>
              <a:rPr lang="zh-TW" altLang="en-US" dirty="0"/>
              <a:t> </a:t>
            </a:r>
            <a:r>
              <a:rPr lang="en-US" altLang="zh-TW" dirty="0"/>
              <a:t>computing the information gain or Gini index. Based on the splitting criteria, the dataset</a:t>
            </a:r>
            <a:r>
              <a:rPr lang="zh-TW" altLang="en-US" dirty="0"/>
              <a:t> </a:t>
            </a:r>
            <a:r>
              <a:rPr lang="en-US" altLang="zh-TW" dirty="0"/>
              <a:t>will follow one of the child nodes shown in Figure 10-2.</a:t>
            </a:r>
            <a:endParaRPr lang="zh-TW" altLang="en-US" dirty="0"/>
          </a:p>
        </p:txBody>
      </p:sp>
    </p:spTree>
    <p:extLst>
      <p:ext uri="{BB962C8B-B14F-4D97-AF65-F5344CB8AC3E}">
        <p14:creationId xmlns:p14="http://schemas.microsoft.com/office/powerpoint/2010/main" val="3189761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6DC4C8-CF21-B710-EC9A-0B554CA52A4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CEE71BA-F567-0298-B138-770274BCFE5B}"/>
              </a:ext>
            </a:extLst>
          </p:cNvPr>
          <p:cNvSpPr>
            <a:spLocks noGrp="1"/>
          </p:cNvSpPr>
          <p:nvPr>
            <p:ph idx="1"/>
          </p:nvPr>
        </p:nvSpPr>
        <p:spPr/>
        <p:txBody>
          <a:bodyPr>
            <a:normAutofit fontScale="92500"/>
          </a:bodyPr>
          <a:lstStyle/>
          <a:p>
            <a:r>
              <a:rPr lang="en-US" altLang="zh-TW" dirty="0"/>
              <a:t>Will the classifier with better and more complex trees have significant improvement</a:t>
            </a:r>
            <a:r>
              <a:rPr lang="zh-TW" altLang="en-US" dirty="0"/>
              <a:t> </a:t>
            </a:r>
            <a:r>
              <a:rPr lang="en-US" altLang="zh-TW" dirty="0"/>
              <a:t>over the classifier with simpler trees?</a:t>
            </a:r>
          </a:p>
          <a:p>
            <a:r>
              <a:rPr lang="en-US" altLang="zh-TW" dirty="0"/>
              <a:t>To answer that, we will find the predictions on</a:t>
            </a:r>
            <a:r>
              <a:rPr lang="zh-TW" altLang="en-US" dirty="0"/>
              <a:t> </a:t>
            </a:r>
            <a:r>
              <a:rPr lang="en-US" altLang="zh-TW" dirty="0"/>
              <a:t>test dataset in each iteration and store the accuracy history in the list. Let’s visualize the</a:t>
            </a:r>
            <a:r>
              <a:rPr lang="zh-TW" altLang="en-US" dirty="0"/>
              <a:t> </a:t>
            </a:r>
            <a:r>
              <a:rPr lang="en-US" altLang="zh-TW" dirty="0"/>
              <a:t>accuracy history.</a:t>
            </a:r>
          </a:p>
          <a:p>
            <a:pPr marL="457200" lvl="1" indent="0">
              <a:buNone/>
            </a:pPr>
            <a:r>
              <a:rPr lang="en-US" altLang="zh-TW" b="0" dirty="0" err="1">
                <a:solidFill>
                  <a:srgbClr val="000000"/>
                </a:solidFill>
                <a:effectLst/>
                <a:latin typeface="Courier New" panose="02070309020205020404" pitchFamily="49" charset="0"/>
              </a:rPr>
              <a:t>plt.figure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figsize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 </a:t>
            </a:r>
            <a:r>
              <a:rPr lang="en-US" altLang="zh-TW" b="0" dirty="0">
                <a:solidFill>
                  <a:srgbClr val="098156"/>
                </a:solidFill>
                <a:effectLst/>
                <a:latin typeface="Courier New" panose="02070309020205020404" pitchFamily="49" charset="0"/>
              </a:rPr>
              <a:t>4</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plt.plot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accuracy_history</a:t>
            </a:r>
            <a:r>
              <a:rPr lang="en-US" altLang="zh-TW" b="0" dirty="0">
                <a:solidFill>
                  <a:srgbClr val="000000"/>
                </a:solidFill>
                <a:effectLst/>
                <a:latin typeface="Courier New" panose="02070309020205020404" pitchFamily="49" charset="0"/>
              </a:rPr>
              <a:t>, marker=</a:t>
            </a:r>
            <a:r>
              <a:rPr lang="en-US" altLang="zh-TW" b="0" dirty="0">
                <a:solidFill>
                  <a:srgbClr val="A31515"/>
                </a:solidFill>
                <a:effectLst/>
                <a:latin typeface="Courier New" panose="02070309020205020404" pitchFamily="49" charset="0"/>
              </a:rPr>
              <a:t>'o'</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linestyle</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'solid'</a:t>
            </a:r>
            <a:r>
              <a:rPr lang="en-US" altLang="zh-TW" b="0" dirty="0">
                <a:solidFill>
                  <a:srgbClr val="000000"/>
                </a:solidFill>
                <a:effectLst/>
                <a:latin typeface="Courier New" panose="02070309020205020404" pitchFamily="49" charset="0"/>
              </a:rPr>
              <a:t>, linewidth=</a:t>
            </a:r>
            <a:r>
              <a:rPr lang="en-US" altLang="zh-TW" b="0" dirty="0">
                <a:solidFill>
                  <a:srgbClr val="098156"/>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markersize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plt.grid</a:t>
            </a:r>
            <a:r>
              <a:rPr lang="en-US" altLang="zh-TW" b="0" dirty="0">
                <a:solidFill>
                  <a:srgbClr val="000000"/>
                </a:solidFill>
                <a:effectLst/>
                <a:latin typeface="Courier New" panose="02070309020205020404" pitchFamily="49" charset="0"/>
              </a:rPr>
              <a:t>(</a:t>
            </a:r>
            <a:r>
              <a:rPr lang="en-US" altLang="zh-TW" b="0" dirty="0">
                <a:solidFill>
                  <a:srgbClr val="0000FF"/>
                </a:solidFill>
                <a:effectLst/>
                <a:latin typeface="Courier New" panose="02070309020205020404" pitchFamily="49" charset="0"/>
              </a:rPr>
              <a:t>True</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plt.xticks</a:t>
            </a:r>
            <a:r>
              <a:rPr lang="en-US" altLang="zh-TW" b="0" dirty="0">
                <a:solidFill>
                  <a:srgbClr val="000000"/>
                </a:solidFill>
                <a:effectLst/>
                <a:latin typeface="Courier New" panose="02070309020205020404" pitchFamily="49" charset="0"/>
              </a:rPr>
              <a:t>(</a:t>
            </a:r>
            <a:r>
              <a:rPr lang="en-US" altLang="zh-TW" b="0" dirty="0">
                <a:solidFill>
                  <a:srgbClr val="795E26"/>
                </a:solidFill>
                <a:effectLst/>
                <a:latin typeface="Courier New" panose="02070309020205020404" pitchFamily="49" charset="0"/>
              </a:rPr>
              <a:t>range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20</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plt.ylim</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0.5</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3808302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F4104F4-9234-AF01-4761-391CAF8258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535" y="2078021"/>
            <a:ext cx="7378929" cy="3794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20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911E07-60F8-0E8F-0E87-4864B04F0868}"/>
              </a:ext>
            </a:extLst>
          </p:cNvPr>
          <p:cNvSpPr>
            <a:spLocks noGrp="1"/>
          </p:cNvSpPr>
          <p:nvPr>
            <p:ph type="title"/>
          </p:nvPr>
        </p:nvSpPr>
        <p:spPr/>
        <p:txBody>
          <a:bodyPr/>
          <a:lstStyle/>
          <a:p>
            <a:r>
              <a:rPr lang="en-US" altLang="zh-TW" b="1" dirty="0"/>
              <a:t>Stacking Ensemble</a:t>
            </a:r>
            <a:endParaRPr lang="zh-TW" altLang="en-US" b="1" dirty="0"/>
          </a:p>
        </p:txBody>
      </p:sp>
      <p:sp>
        <p:nvSpPr>
          <p:cNvPr id="3" name="內容版面配置區 2">
            <a:extLst>
              <a:ext uri="{FF2B5EF4-FFF2-40B4-BE49-F238E27FC236}">
                <a16:creationId xmlns:a16="http://schemas.microsoft.com/office/drawing/2014/main" id="{459D5CDC-8780-64D4-54EF-982C4530D7CF}"/>
              </a:ext>
            </a:extLst>
          </p:cNvPr>
          <p:cNvSpPr>
            <a:spLocks noGrp="1"/>
          </p:cNvSpPr>
          <p:nvPr>
            <p:ph idx="1"/>
          </p:nvPr>
        </p:nvSpPr>
        <p:spPr/>
        <p:txBody>
          <a:bodyPr>
            <a:normAutofit lnSpcReduction="10000"/>
          </a:bodyPr>
          <a:lstStyle/>
          <a:p>
            <a:r>
              <a:rPr lang="en-US" altLang="zh-TW" dirty="0"/>
              <a:t>Stacking, or stacked generalization, is another ensemble learning technique that</a:t>
            </a:r>
            <a:r>
              <a:rPr lang="zh-TW" altLang="en-US" dirty="0"/>
              <a:t> </a:t>
            </a:r>
            <a:r>
              <a:rPr lang="en-US" altLang="zh-TW" dirty="0"/>
              <a:t>combines the predictions from multiple machine learning models by assigning the</a:t>
            </a:r>
            <a:r>
              <a:rPr lang="zh-TW" altLang="en-US" dirty="0"/>
              <a:t> </a:t>
            </a:r>
            <a:r>
              <a:rPr lang="en-US" altLang="zh-TW" dirty="0"/>
              <a:t>weights on individual constituent classifiers.</a:t>
            </a:r>
          </a:p>
          <a:p>
            <a:r>
              <a:rPr lang="en-US" altLang="zh-TW" dirty="0"/>
              <a:t>This is significantly different from Bagging – which is the approach of creating the</a:t>
            </a:r>
            <a:r>
              <a:rPr lang="zh-TW" altLang="en-US" dirty="0"/>
              <a:t> </a:t>
            </a:r>
            <a:r>
              <a:rPr lang="en-US" altLang="zh-TW" dirty="0"/>
              <a:t>same type of model (e.g., decision trees) on different samples of the training dataset.</a:t>
            </a:r>
          </a:p>
          <a:p>
            <a:r>
              <a:rPr lang="en-US" altLang="zh-TW" dirty="0"/>
              <a:t>Here, we may choose different kinds of estimators with different hyperparameters. In</a:t>
            </a:r>
            <a:r>
              <a:rPr lang="zh-TW" altLang="en-US" dirty="0"/>
              <a:t> </a:t>
            </a:r>
            <a:r>
              <a:rPr lang="en-US" altLang="zh-TW" dirty="0"/>
              <a:t>simple words, a stacking ensemble builds another learning layer (meta-model) that</a:t>
            </a:r>
            <a:r>
              <a:rPr lang="zh-TW" altLang="en-US" dirty="0"/>
              <a:t> </a:t>
            </a:r>
            <a:r>
              <a:rPr lang="en-US" altLang="zh-TW" dirty="0"/>
              <a:t>learns how to combine the predictions of constituent models.</a:t>
            </a:r>
            <a:endParaRPr lang="zh-TW" altLang="en-US" dirty="0"/>
          </a:p>
        </p:txBody>
      </p:sp>
    </p:spTree>
    <p:extLst>
      <p:ext uri="{BB962C8B-B14F-4D97-AF65-F5344CB8AC3E}">
        <p14:creationId xmlns:p14="http://schemas.microsoft.com/office/powerpoint/2010/main" val="2690602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4FB948-3229-11BF-C1EB-36F707BEFF1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27A9E95-EF6E-3A17-1A90-0DC3442C8693}"/>
              </a:ext>
            </a:extLst>
          </p:cNvPr>
          <p:cNvSpPr>
            <a:spLocks noGrp="1"/>
          </p:cNvSpPr>
          <p:nvPr>
            <p:ph idx="1"/>
          </p:nvPr>
        </p:nvSpPr>
        <p:spPr/>
        <p:txBody>
          <a:bodyPr/>
          <a:lstStyle/>
          <a:p>
            <a:r>
              <a:rPr lang="en-US" altLang="zh-TW" dirty="0"/>
              <a:t>Implementations of stacking ensembles differ based on the type of machine learning</a:t>
            </a:r>
            <a:r>
              <a:rPr lang="zh-TW" altLang="en-US" dirty="0"/>
              <a:t> </a:t>
            </a:r>
            <a:r>
              <a:rPr lang="en-US" altLang="zh-TW" dirty="0"/>
              <a:t>being solved.</a:t>
            </a:r>
          </a:p>
          <a:p>
            <a:r>
              <a:rPr lang="en-US" altLang="zh-TW" dirty="0"/>
              <a:t>If we have multiple regression models trained on the same dataset, the</a:t>
            </a:r>
            <a:r>
              <a:rPr lang="zh-TW" altLang="en-US" dirty="0"/>
              <a:t> </a:t>
            </a:r>
            <a:r>
              <a:rPr lang="en-US" altLang="zh-TW" dirty="0"/>
              <a:t>meta-model will take the outputs of the individual regression models and try to learn the</a:t>
            </a:r>
            <a:r>
              <a:rPr lang="zh-TW" altLang="en-US" dirty="0"/>
              <a:t> </a:t>
            </a:r>
            <a:r>
              <a:rPr lang="en-US" altLang="zh-TW" dirty="0"/>
              <a:t>weight of each model to produce the final numeric output.</a:t>
            </a:r>
            <a:endParaRPr lang="zh-TW" altLang="en-US" dirty="0"/>
          </a:p>
        </p:txBody>
      </p:sp>
    </p:spTree>
    <p:extLst>
      <p:ext uri="{BB962C8B-B14F-4D97-AF65-F5344CB8AC3E}">
        <p14:creationId xmlns:p14="http://schemas.microsoft.com/office/powerpoint/2010/main" val="3817381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12867B-E667-8F54-60B8-1529DEA1D72C}"/>
              </a:ext>
            </a:extLst>
          </p:cNvPr>
          <p:cNvSpPr>
            <a:spLocks noGrp="1"/>
          </p:cNvSpPr>
          <p:nvPr>
            <p:ph type="title"/>
          </p:nvPr>
        </p:nvSpPr>
        <p:spPr/>
        <p:txBody>
          <a:bodyPr/>
          <a:lstStyle/>
          <a:p>
            <a:r>
              <a:rPr lang="en-US" altLang="zh-TW" b="1" dirty="0"/>
              <a:t>Stacking in Python</a:t>
            </a:r>
            <a:endParaRPr lang="zh-TW" altLang="en-US" b="1" dirty="0"/>
          </a:p>
        </p:txBody>
      </p:sp>
      <p:sp>
        <p:nvSpPr>
          <p:cNvPr id="3" name="內容版面配置區 2">
            <a:extLst>
              <a:ext uri="{FF2B5EF4-FFF2-40B4-BE49-F238E27FC236}">
                <a16:creationId xmlns:a16="http://schemas.microsoft.com/office/drawing/2014/main" id="{A64246A1-40D9-B743-D08F-746D0A3E161C}"/>
              </a:ext>
            </a:extLst>
          </p:cNvPr>
          <p:cNvSpPr>
            <a:spLocks noGrp="1"/>
          </p:cNvSpPr>
          <p:nvPr>
            <p:ph idx="1"/>
          </p:nvPr>
        </p:nvSpPr>
        <p:spPr/>
        <p:txBody>
          <a:bodyPr/>
          <a:lstStyle/>
          <a:p>
            <a:r>
              <a:rPr lang="en-US" altLang="zh-TW" dirty="0"/>
              <a:t>Scikit-learn provides an easy to use implementation for stacking estimators using</a:t>
            </a:r>
            <a:r>
              <a:rPr lang="zh-TW" altLang="en-US" dirty="0"/>
              <a:t> </a:t>
            </a:r>
            <a:r>
              <a:rPr lang="en-US" altLang="zh-TW" dirty="0" err="1"/>
              <a:t>sklearn.ensemble.StackingClassifier</a:t>
            </a:r>
            <a:r>
              <a:rPr lang="en-US" altLang="zh-TW" dirty="0"/>
              <a:t>.</a:t>
            </a:r>
          </a:p>
          <a:p>
            <a:r>
              <a:rPr lang="en-US" altLang="zh-TW" dirty="0"/>
              <a:t>It accepts a list of base models (estimators)</a:t>
            </a:r>
            <a:r>
              <a:rPr lang="zh-TW" altLang="en-US" dirty="0"/>
              <a:t> </a:t>
            </a:r>
            <a:r>
              <a:rPr lang="en-US" altLang="zh-TW" dirty="0"/>
              <a:t>that will be stacked together. There’s a final estimator (default logistic regression) that</a:t>
            </a:r>
            <a:r>
              <a:rPr lang="zh-TW" altLang="en-US" dirty="0"/>
              <a:t> </a:t>
            </a:r>
            <a:r>
              <a:rPr lang="en-US" altLang="zh-TW" dirty="0"/>
              <a:t>tries to learn to predict the final value based on the output of constituent estimators.</a:t>
            </a:r>
            <a:endParaRPr lang="zh-TW" altLang="en-US" dirty="0"/>
          </a:p>
        </p:txBody>
      </p:sp>
    </p:spTree>
    <p:extLst>
      <p:ext uri="{BB962C8B-B14F-4D97-AF65-F5344CB8AC3E}">
        <p14:creationId xmlns:p14="http://schemas.microsoft.com/office/powerpoint/2010/main" val="1618061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86BC87-5924-1966-A9FA-0918B282199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78B8A12-2B09-EB45-61D9-11E0DEFDCB90}"/>
              </a:ext>
            </a:extLst>
          </p:cNvPr>
          <p:cNvSpPr>
            <a:spLocks noGrp="1"/>
          </p:cNvSpPr>
          <p:nvPr>
            <p:ph idx="1"/>
          </p:nvPr>
        </p:nvSpPr>
        <p:spPr/>
        <p:txBody>
          <a:bodyPr/>
          <a:lstStyle/>
          <a:p>
            <a:r>
              <a:rPr lang="en-US" altLang="zh-TW" dirty="0"/>
              <a:t>Test Data</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sklearn.model_selection</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train_test_split</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X, y = </a:t>
            </a:r>
            <a:r>
              <a:rPr lang="en-US" altLang="zh-TW" b="0" dirty="0" err="1">
                <a:solidFill>
                  <a:srgbClr val="000000"/>
                </a:solidFill>
                <a:effectLst/>
                <a:latin typeface="Courier New" panose="02070309020205020404" pitchFamily="49" charset="0"/>
              </a:rPr>
              <a:t>make_classification</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n_samples</a:t>
            </a:r>
            <a:r>
              <a:rPr lang="en-US" altLang="zh-TW" b="0" dirty="0">
                <a:solidFill>
                  <a:srgbClr val="000000"/>
                </a:solidFill>
                <a:effectLst/>
                <a:latin typeface="Courier New" panose="02070309020205020404" pitchFamily="49" charset="0"/>
              </a:rPr>
              <a:t> = </a:t>
            </a:r>
            <a:r>
              <a:rPr lang="en-US" altLang="zh-TW" b="0" dirty="0">
                <a:solidFill>
                  <a:srgbClr val="098156"/>
                </a:solidFill>
                <a:effectLst/>
                <a:latin typeface="Courier New" panose="02070309020205020404" pitchFamily="49" charset="0"/>
              </a:rPr>
              <a:t>3000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n_features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n_redundant</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n_informative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n_clusters_per_class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n_classes</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3</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train_test_split</a:t>
            </a:r>
            <a:r>
              <a:rPr lang="en-US" altLang="zh-TW" b="0" dirty="0">
                <a:solidFill>
                  <a:srgbClr val="000000"/>
                </a:solidFill>
                <a:effectLst/>
                <a:latin typeface="Courier New" panose="02070309020205020404" pitchFamily="49" charset="0"/>
              </a:rPr>
              <a:t>(X, y, </a:t>
            </a:r>
            <a:r>
              <a:rPr lang="en-US" altLang="zh-TW" b="0" dirty="0" err="1">
                <a:solidFill>
                  <a:srgbClr val="000000"/>
                </a:solidFill>
                <a:effectLst/>
                <a:latin typeface="Courier New" panose="02070309020205020404" pitchFamily="49" charset="0"/>
              </a:rPr>
              <a:t>test_size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0.3</a:t>
            </a:r>
            <a:r>
              <a:rPr lang="en-US" altLang="zh-TW" b="0" dirty="0">
                <a:solidFill>
                  <a:srgbClr val="000000"/>
                </a:solidFill>
                <a:effectLst/>
                <a:latin typeface="Courier New" panose="02070309020205020404" pitchFamily="49" charset="0"/>
              </a:rPr>
              <a:t>)</a:t>
            </a:r>
          </a:p>
          <a:p>
            <a:endParaRPr lang="en-US" altLang="zh-TW" dirty="0"/>
          </a:p>
          <a:p>
            <a:endParaRPr lang="zh-TW" altLang="en-US" dirty="0"/>
          </a:p>
        </p:txBody>
      </p:sp>
    </p:spTree>
    <p:extLst>
      <p:ext uri="{BB962C8B-B14F-4D97-AF65-F5344CB8AC3E}">
        <p14:creationId xmlns:p14="http://schemas.microsoft.com/office/powerpoint/2010/main" val="2823248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AF164F-0F7C-2F53-C5A1-1B1BFBED278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A6D6B3F-E3CF-EFBD-DDC5-214BA3044B38}"/>
              </a:ext>
            </a:extLst>
          </p:cNvPr>
          <p:cNvSpPr>
            <a:spLocks noGrp="1"/>
          </p:cNvSpPr>
          <p:nvPr>
            <p:ph idx="1"/>
          </p:nvPr>
        </p:nvSpPr>
        <p:spPr/>
        <p:txBody>
          <a:bodyPr/>
          <a:lstStyle/>
          <a:p>
            <a:r>
              <a:rPr lang="en-US" altLang="zh-TW" dirty="0"/>
              <a:t>Let’s import classifier models for logistic regression, KNN, decision trees, support</a:t>
            </a:r>
            <a:r>
              <a:rPr lang="zh-TW" altLang="en-US" dirty="0"/>
              <a:t> </a:t>
            </a:r>
            <a:r>
              <a:rPr lang="en-US" altLang="zh-TW" dirty="0"/>
              <a:t>vector, and naïve Bayes.</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sklearn.linear_model</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LogisticRegression</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sklearn.neighbors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KNeighborsClassifier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sklearn.tree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DecisionTreeClassifier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sklearn.svm</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SVC</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sklearn.naive_bayes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GaussianNB</a:t>
            </a:r>
            <a:endParaRPr lang="en-US" altLang="zh-TW" b="0" dirty="0">
              <a:solidFill>
                <a:srgbClr val="000000"/>
              </a:solidFill>
              <a:effectLst/>
              <a:latin typeface="Courier New" panose="02070309020205020404" pitchFamily="49" charset="0"/>
            </a:endParaRPr>
          </a:p>
          <a:p>
            <a:endParaRPr lang="zh-TW" altLang="en-US" dirty="0"/>
          </a:p>
        </p:txBody>
      </p:sp>
    </p:spTree>
    <p:extLst>
      <p:ext uri="{BB962C8B-B14F-4D97-AF65-F5344CB8AC3E}">
        <p14:creationId xmlns:p14="http://schemas.microsoft.com/office/powerpoint/2010/main" val="14279134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1E13C9-0DD7-A3ED-DCF8-1D3D1F25D5F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7214FA7-A563-5A92-585B-82D6E56DBB82}"/>
              </a:ext>
            </a:extLst>
          </p:cNvPr>
          <p:cNvSpPr>
            <a:spLocks noGrp="1"/>
          </p:cNvSpPr>
          <p:nvPr>
            <p:ph idx="1"/>
          </p:nvPr>
        </p:nvSpPr>
        <p:spPr/>
        <p:txBody>
          <a:bodyPr/>
          <a:lstStyle/>
          <a:p>
            <a:r>
              <a:rPr lang="en-US" altLang="zh-TW" dirty="0"/>
              <a:t>To keep this example simple, let’s create a list of tuples – with each tuple containing the name and the estimator object for each classifier.</a:t>
            </a:r>
          </a:p>
          <a:p>
            <a:r>
              <a:rPr lang="en-US" altLang="zh-TW" dirty="0"/>
              <a:t>We will consider the default values of all hyperparameters.</a:t>
            </a:r>
          </a:p>
          <a:p>
            <a:pPr marL="457200" lvl="1" indent="0">
              <a:buNone/>
            </a:pPr>
            <a:r>
              <a:rPr lang="en-US" altLang="zh-TW" b="0" dirty="0">
                <a:solidFill>
                  <a:srgbClr val="000000"/>
                </a:solidFill>
                <a:effectLst/>
                <a:latin typeface="Courier New" panose="02070309020205020404" pitchFamily="49" charset="0"/>
              </a:rPr>
              <a:t>models = [(</a:t>
            </a:r>
            <a:r>
              <a:rPr lang="en-US" altLang="zh-TW" b="0" dirty="0">
                <a:solidFill>
                  <a:srgbClr val="A31515"/>
                </a:solidFill>
                <a:effectLst/>
                <a:latin typeface="Courier New" panose="02070309020205020404" pitchFamily="49" charset="0"/>
              </a:rPr>
              <a:t>'Logistic Regression'</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LogisticRegression</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'Nearest Neighbors'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KNeighborsClassifier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'Decision Tree'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DecisionTreeClassifier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'Support Vector </a:t>
            </a:r>
            <a:r>
              <a:rPr lang="en-US" altLang="zh-TW" b="0" dirty="0" err="1">
                <a:solidFill>
                  <a:srgbClr val="A31515"/>
                </a:solidFill>
                <a:effectLst/>
                <a:latin typeface="Courier New" panose="02070309020205020404" pitchFamily="49" charset="0"/>
              </a:rPr>
              <a:t>Classifier'</a:t>
            </a:r>
            <a:r>
              <a:rPr lang="en-US" altLang="zh-TW" b="0" dirty="0" err="1">
                <a:solidFill>
                  <a:srgbClr val="000000"/>
                </a:solidFill>
                <a:effectLst/>
                <a:latin typeface="Courier New" panose="02070309020205020404" pitchFamily="49" charset="0"/>
              </a:rPr>
              <a:t>,SVC</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'Naive Bayes'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GaussianNB</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153732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E51F5A-69AF-CA15-BF99-708446C8980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0788C79-D5FF-74BE-EF69-6DC15B4DF99F}"/>
              </a:ext>
            </a:extLst>
          </p:cNvPr>
          <p:cNvSpPr>
            <a:spLocks noGrp="1"/>
          </p:cNvSpPr>
          <p:nvPr>
            <p:ph idx="1"/>
          </p:nvPr>
        </p:nvSpPr>
        <p:spPr/>
        <p:txBody>
          <a:bodyPr>
            <a:normAutofit fontScale="85000" lnSpcReduction="20000"/>
          </a:bodyPr>
          <a:lstStyle/>
          <a:p>
            <a:r>
              <a:rPr lang="en-US" altLang="zh-TW" dirty="0"/>
              <a:t>Let’s train and evaluate them in a loop and plot the accuracy of the five models. The output of this block is shown in Figure 10-12.</a:t>
            </a:r>
          </a:p>
          <a:p>
            <a:pPr marL="457200" lvl="1" indent="0">
              <a:buNone/>
            </a:pPr>
            <a:r>
              <a:rPr lang="en-US" altLang="zh-TW" b="0" dirty="0" err="1">
                <a:solidFill>
                  <a:srgbClr val="000000"/>
                </a:solidFill>
                <a:effectLst/>
                <a:latin typeface="Courier New" panose="02070309020205020404" pitchFamily="49" charset="0"/>
              </a:rPr>
              <a:t>accuracy_list</a:t>
            </a:r>
            <a:r>
              <a:rPr lang="en-US" altLang="zh-TW" b="0" dirty="0">
                <a:solidFill>
                  <a:srgbClr val="000000"/>
                </a:solidFill>
                <a:effectLst/>
                <a:latin typeface="Courier New" panose="02070309020205020404" pitchFamily="49" charset="0"/>
              </a:rPr>
              <a:t> = []</a:t>
            </a: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model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models:</a:t>
            </a:r>
          </a:p>
          <a:p>
            <a:pPr marL="457200" lvl="1" indent="0">
              <a:buNone/>
            </a:pPr>
            <a:r>
              <a:rPr lang="en-US" altLang="zh-TW" b="0" dirty="0">
                <a:solidFill>
                  <a:srgbClr val="000000"/>
                </a:solidFill>
                <a:effectLst/>
                <a:latin typeface="Courier New" panose="02070309020205020404" pitchFamily="49" charset="0"/>
              </a:rPr>
              <a:t>  model[</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].fit(</a:t>
            </a: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 = model[</a:t>
            </a:r>
            <a:r>
              <a:rPr lang="en-US" altLang="zh-TW" b="0" dirty="0">
                <a:solidFill>
                  <a:srgbClr val="098156"/>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].predict(</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accuracy_list.append</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accuracy_score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plt.figure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figsize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 </a:t>
            </a:r>
            <a:r>
              <a:rPr lang="en-US" altLang="zh-TW" b="0" dirty="0">
                <a:solidFill>
                  <a:srgbClr val="098156"/>
                </a:solidFill>
                <a:effectLst/>
                <a:latin typeface="Courier New" panose="02070309020205020404" pitchFamily="49" charset="0"/>
              </a:rPr>
              <a:t>4</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model_names</a:t>
            </a:r>
            <a:r>
              <a:rPr lang="en-US" altLang="zh-TW" b="0" dirty="0">
                <a:solidFill>
                  <a:srgbClr val="000000"/>
                </a:solidFill>
                <a:effectLst/>
                <a:latin typeface="Courier New" panose="02070309020205020404" pitchFamily="49" charset="0"/>
              </a:rPr>
              <a:t> = [x[</a:t>
            </a:r>
            <a:r>
              <a:rPr lang="en-US" altLang="zh-TW" b="0" dirty="0">
                <a:solidFill>
                  <a:srgbClr val="098156"/>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x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models]</a:t>
            </a:r>
          </a:p>
          <a:p>
            <a:pPr marL="457200" lvl="1" indent="0">
              <a:buNone/>
            </a:pPr>
            <a:r>
              <a:rPr lang="en-US" altLang="zh-TW" b="0" dirty="0" err="1">
                <a:solidFill>
                  <a:srgbClr val="000000"/>
                </a:solidFill>
                <a:effectLst/>
                <a:latin typeface="Courier New" panose="02070309020205020404" pitchFamily="49" charset="0"/>
              </a:rPr>
              <a:t>y_pos</a:t>
            </a:r>
            <a:r>
              <a:rPr lang="en-US" altLang="zh-TW" b="0" dirty="0">
                <a:solidFill>
                  <a:srgbClr val="000000"/>
                </a:solidFill>
                <a:effectLst/>
                <a:latin typeface="Courier New" panose="02070309020205020404" pitchFamily="49" charset="0"/>
              </a:rPr>
              <a:t> = </a:t>
            </a:r>
            <a:r>
              <a:rPr lang="en-US" altLang="zh-TW" b="0" dirty="0">
                <a:solidFill>
                  <a:srgbClr val="795E26"/>
                </a:solidFill>
                <a:effectLst/>
                <a:latin typeface="Courier New" panose="02070309020205020404" pitchFamily="49" charset="0"/>
              </a:rPr>
              <a:t>range</a:t>
            </a:r>
            <a:r>
              <a:rPr lang="en-US" altLang="zh-TW" b="0" dirty="0">
                <a:solidFill>
                  <a:srgbClr val="000000"/>
                </a:solidFill>
                <a:effectLst/>
                <a:latin typeface="Courier New" panose="02070309020205020404" pitchFamily="49" charset="0"/>
              </a:rPr>
              <a:t>(</a:t>
            </a:r>
            <a:r>
              <a:rPr lang="en-US" altLang="zh-TW" b="0" dirty="0" err="1">
                <a:solidFill>
                  <a:srgbClr val="795E26"/>
                </a:solidFill>
                <a:effectLst/>
                <a:latin typeface="Courier New" panose="02070309020205020404" pitchFamily="49" charset="0"/>
              </a:rPr>
              <a:t>len</a:t>
            </a:r>
            <a:r>
              <a:rPr lang="en-US" altLang="zh-TW" b="0" dirty="0">
                <a:solidFill>
                  <a:srgbClr val="000000"/>
                </a:solidFill>
                <a:effectLst/>
                <a:latin typeface="Courier New" panose="02070309020205020404" pitchFamily="49" charset="0"/>
              </a:rPr>
              <a:t>(models))</a:t>
            </a:r>
          </a:p>
          <a:p>
            <a:pPr marL="457200" lvl="1" indent="0">
              <a:buNone/>
            </a:pPr>
            <a:r>
              <a:rPr lang="en-US" altLang="zh-TW" b="0" dirty="0" err="1">
                <a:solidFill>
                  <a:srgbClr val="000000"/>
                </a:solidFill>
                <a:effectLst/>
                <a:latin typeface="Courier New" panose="02070309020205020404" pitchFamily="49" charset="0"/>
              </a:rPr>
              <a:t>plt.bar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y_pos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accuracy_list</a:t>
            </a:r>
            <a:r>
              <a:rPr lang="en-US" altLang="zh-TW" b="0" dirty="0">
                <a:solidFill>
                  <a:srgbClr val="000000"/>
                </a:solidFill>
                <a:effectLst/>
                <a:latin typeface="Courier New" panose="02070309020205020404" pitchFamily="49" charset="0"/>
              </a:rPr>
              <a:t>, align=</a:t>
            </a:r>
            <a:r>
              <a:rPr lang="en-US" altLang="zh-TW" b="0" dirty="0">
                <a:solidFill>
                  <a:srgbClr val="A31515"/>
                </a:solidFill>
                <a:effectLst/>
                <a:latin typeface="Courier New" panose="02070309020205020404" pitchFamily="49" charset="0"/>
              </a:rPr>
              <a:t>'center'</a:t>
            </a:r>
            <a:r>
              <a:rPr lang="en-US" altLang="zh-TW" b="0" dirty="0">
                <a:solidFill>
                  <a:srgbClr val="000000"/>
                </a:solidFill>
                <a:effectLst/>
                <a:latin typeface="Courier New" panose="02070309020205020404" pitchFamily="49" charset="0"/>
              </a:rPr>
              <a:t>, alpha=</a:t>
            </a:r>
            <a:r>
              <a:rPr lang="en-US" altLang="zh-TW" b="0" dirty="0">
                <a:solidFill>
                  <a:srgbClr val="098156"/>
                </a:solidFill>
                <a:effectLst/>
                <a:latin typeface="Courier New" panose="02070309020205020404" pitchFamily="49" charset="0"/>
              </a:rPr>
              <a:t>0.5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plt.xticks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y_pos</a:t>
            </a:r>
            <a:r>
              <a:rPr lang="en-US" altLang="zh-TW" b="0" dirty="0">
                <a:solidFill>
                  <a:srgbClr val="000000"/>
                </a:solidFill>
                <a:effectLst/>
                <a:latin typeface="Courier New" panose="02070309020205020404" pitchFamily="49" charset="0"/>
              </a:rPr>
              <a:t>, [x[</a:t>
            </a:r>
            <a:r>
              <a:rPr lang="en-US" altLang="zh-TW" b="0" dirty="0">
                <a:solidFill>
                  <a:srgbClr val="098156"/>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x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models], rotation=</a:t>
            </a:r>
            <a:r>
              <a:rPr lang="en-US" altLang="zh-TW" b="0" dirty="0">
                <a:solidFill>
                  <a:srgbClr val="098156"/>
                </a:solidFill>
                <a:effectLst/>
                <a:latin typeface="Courier New" panose="02070309020205020404" pitchFamily="49" charset="0"/>
              </a:rPr>
              <a:t>45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plt.ylabel</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'Accuracy'</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plt.title</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Comparision</a:t>
            </a:r>
            <a:r>
              <a:rPr lang="en-US" altLang="zh-TW" b="0" dirty="0">
                <a:solidFill>
                  <a:srgbClr val="A31515"/>
                </a:solidFill>
                <a:effectLst/>
                <a:latin typeface="Courier New" panose="02070309020205020404" pitchFamily="49" charset="0"/>
              </a:rPr>
              <a:t> of Accuracies of Models'</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plt.show</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1277531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107AF7-C785-D2B4-9F7D-8106507623CA}"/>
              </a:ext>
            </a:extLst>
          </p:cNvPr>
          <p:cNvSpPr>
            <a:spLocks noGrp="1"/>
          </p:cNvSpPr>
          <p:nvPr>
            <p:ph type="title"/>
          </p:nvPr>
        </p:nvSpPr>
        <p:spPr/>
        <p:txBody>
          <a:bodyPr/>
          <a:lstStyle/>
          <a:p>
            <a:endParaRPr lang="zh-TW" altLang="en-US"/>
          </a:p>
        </p:txBody>
      </p:sp>
      <p:pic>
        <p:nvPicPr>
          <p:cNvPr id="3074" name="Picture 2">
            <a:extLst>
              <a:ext uri="{FF2B5EF4-FFF2-40B4-BE49-F238E27FC236}">
                <a16:creationId xmlns:a16="http://schemas.microsoft.com/office/drawing/2014/main" id="{ACC602A3-7D94-5460-C8E0-6BEB0BA3E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461" y="1799929"/>
            <a:ext cx="6463078" cy="452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95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5C6A8119-95C9-8320-40A8-45895E765C7A}"/>
              </a:ext>
            </a:extLst>
          </p:cNvPr>
          <p:cNvPicPr>
            <a:picLocks noChangeAspect="1"/>
          </p:cNvPicPr>
          <p:nvPr/>
        </p:nvPicPr>
        <p:blipFill>
          <a:blip r:embed="rId2"/>
          <a:stretch>
            <a:fillRect/>
          </a:stretch>
        </p:blipFill>
        <p:spPr>
          <a:xfrm>
            <a:off x="1451914" y="1361786"/>
            <a:ext cx="9288171" cy="4134427"/>
          </a:xfrm>
          <a:prstGeom prst="rect">
            <a:avLst/>
          </a:prstGeom>
        </p:spPr>
      </p:pic>
    </p:spTree>
    <p:extLst>
      <p:ext uri="{BB962C8B-B14F-4D97-AF65-F5344CB8AC3E}">
        <p14:creationId xmlns:p14="http://schemas.microsoft.com/office/powerpoint/2010/main" val="1858571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9E88FB-DE3F-5673-917B-3D03409B83F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6F6514E-0A73-DCD3-ADFF-1349DC666C76}"/>
              </a:ext>
            </a:extLst>
          </p:cNvPr>
          <p:cNvSpPr>
            <a:spLocks noGrp="1"/>
          </p:cNvSpPr>
          <p:nvPr>
            <p:ph idx="1"/>
          </p:nvPr>
        </p:nvSpPr>
        <p:spPr/>
        <p:txBody>
          <a:bodyPr>
            <a:normAutofit/>
          </a:bodyPr>
          <a:lstStyle/>
          <a:p>
            <a:r>
              <a:rPr lang="en-US" altLang="zh-TW" dirty="0"/>
              <a:t>Instead of being able to use one of the well-performing models, we can create a stacking classifier to act as an ensemble of all the models.</a:t>
            </a:r>
          </a:p>
          <a:p>
            <a:r>
              <a:rPr lang="en-US" altLang="zh-TW" dirty="0"/>
              <a:t>We will specify the five models we initialized earlier and a logistic regression as the final estimator, which will use the results of five estimators as input and learn the weights that must be used to assign the final class.</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sklearn.ensemble</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StackingClassifier</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stacking_model</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StackingClassifier</a:t>
            </a:r>
            <a:r>
              <a:rPr lang="en-US" altLang="zh-TW" b="0" dirty="0">
                <a:solidFill>
                  <a:srgbClr val="000000"/>
                </a:solidFill>
                <a:effectLst/>
                <a:latin typeface="Courier New" panose="02070309020205020404" pitchFamily="49" charset="0"/>
              </a:rPr>
              <a:t>(estimators=</a:t>
            </a:r>
            <a:r>
              <a:rPr lang="en-US" altLang="zh-TW" b="0" dirty="0" err="1">
                <a:solidFill>
                  <a:srgbClr val="000000"/>
                </a:solidFill>
                <a:effectLst/>
                <a:latin typeface="Courier New" panose="02070309020205020404" pitchFamily="49" charset="0"/>
              </a:rPr>
              <a:t>models,final_estimator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LogisticRegression</a:t>
            </a:r>
            <a:r>
              <a:rPr lang="en-US" altLang="zh-TW" b="0" dirty="0">
                <a:solidFill>
                  <a:srgbClr val="000000"/>
                </a:solidFill>
                <a:effectLst/>
                <a:latin typeface="Courier New" panose="02070309020205020404" pitchFamily="49" charset="0"/>
              </a:rPr>
              <a:t>(), cv=</a:t>
            </a:r>
            <a:r>
              <a:rPr lang="en-US" altLang="zh-TW" b="0" dirty="0">
                <a:solidFill>
                  <a:srgbClr val="098156"/>
                </a:solidFill>
                <a:effectLst/>
                <a:latin typeface="Courier New" panose="02070309020205020404" pitchFamily="49" charset="0"/>
              </a:rPr>
              <a:t>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stacking_model.fit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X_train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y_train</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1564409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5AFB91-D4C6-883F-94BD-EED000FBBB2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94750F1-1514-F447-9F74-631034D51752}"/>
              </a:ext>
            </a:extLst>
          </p:cNvPr>
          <p:cNvSpPr>
            <a:spLocks noGrp="1"/>
          </p:cNvSpPr>
          <p:nvPr>
            <p:ph idx="1"/>
          </p:nvPr>
        </p:nvSpPr>
        <p:spPr/>
        <p:txBody>
          <a:bodyPr/>
          <a:lstStyle/>
          <a:p>
            <a:r>
              <a:rPr lang="en-US" altLang="zh-TW" dirty="0"/>
              <a:t>This will initiate training for each of the constituent estimators. To predict, we simply need to predict using </a:t>
            </a:r>
            <a:r>
              <a:rPr lang="en-US" altLang="zh-TW" dirty="0" err="1"/>
              <a:t>stacking_model</a:t>
            </a:r>
            <a:r>
              <a:rPr lang="en-US" altLang="zh-TW" dirty="0"/>
              <a:t>.</a:t>
            </a:r>
          </a:p>
          <a:p>
            <a:pPr marL="457200" lvl="1" indent="0">
              <a:buNone/>
            </a:pP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stacking_model.predict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X_test</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accuracy_score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2063504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36756E-1C7E-651E-50D3-DAFEEBCA72A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03EDBA5-979D-8B10-5F5C-19798C74F545}"/>
              </a:ext>
            </a:extLst>
          </p:cNvPr>
          <p:cNvSpPr>
            <a:spLocks noGrp="1"/>
          </p:cNvSpPr>
          <p:nvPr>
            <p:ph idx="1"/>
          </p:nvPr>
        </p:nvSpPr>
        <p:spPr/>
        <p:txBody>
          <a:bodyPr>
            <a:normAutofit fontScale="85000" lnSpcReduction="20000"/>
          </a:bodyPr>
          <a:lstStyle/>
          <a:p>
            <a:pPr algn="l"/>
            <a:r>
              <a:rPr lang="en-US" altLang="zh-TW" dirty="0"/>
              <a:t>The accuracy score we thus obtain will usually be higher than the highest accuracy we obtained on any individual model.</a:t>
            </a:r>
          </a:p>
          <a:p>
            <a:pPr algn="l"/>
            <a:r>
              <a:rPr lang="en-US" altLang="zh-TW" dirty="0"/>
              <a:t>We would like to print another bar chart comparing the accuracies of all the models.</a:t>
            </a:r>
          </a:p>
          <a:p>
            <a:pPr marL="457200" lvl="1" indent="0">
              <a:buNone/>
            </a:pPr>
            <a:r>
              <a:rPr lang="en-US" altLang="zh-TW" b="0" dirty="0" err="1">
                <a:solidFill>
                  <a:srgbClr val="000000"/>
                </a:solidFill>
                <a:effectLst/>
                <a:latin typeface="Courier New" panose="02070309020205020404" pitchFamily="49" charset="0"/>
              </a:rPr>
              <a:t>accuracy_list.append</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accuracy_score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y_test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y_pred</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model_names</a:t>
            </a:r>
            <a:r>
              <a:rPr lang="en-US" altLang="zh-TW" b="0" dirty="0">
                <a:solidFill>
                  <a:srgbClr val="000000"/>
                </a:solidFill>
                <a:effectLst/>
                <a:latin typeface="Courier New" panose="02070309020205020404" pitchFamily="49" charset="0"/>
              </a:rPr>
              <a:t> = [x[</a:t>
            </a:r>
            <a:r>
              <a:rPr lang="en-US" altLang="zh-TW" b="0" dirty="0">
                <a:solidFill>
                  <a:srgbClr val="098156"/>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x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models]</a:t>
            </a:r>
          </a:p>
          <a:p>
            <a:pPr marL="457200" lvl="1" indent="0">
              <a:buNone/>
            </a:pPr>
            <a:r>
              <a:rPr lang="en-US" altLang="zh-TW" b="0" dirty="0" err="1">
                <a:solidFill>
                  <a:srgbClr val="000000"/>
                </a:solidFill>
                <a:effectLst/>
                <a:latin typeface="Courier New" panose="02070309020205020404" pitchFamily="49" charset="0"/>
              </a:rPr>
              <a:t>model_names.append</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"Stacked Model"</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plt.figure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figsize</a:t>
            </a:r>
            <a:r>
              <a:rPr lang="en-US" altLang="zh-TW" b="0" dirty="0">
                <a:solidFill>
                  <a:srgbClr val="000000"/>
                </a:solidFill>
                <a:effectLst/>
                <a:latin typeface="Courier New" panose="02070309020205020404" pitchFamily="49" charset="0"/>
              </a:rPr>
              <a:t>=(</a:t>
            </a:r>
            <a:r>
              <a:rPr lang="en-US" altLang="zh-TW" b="0" dirty="0">
                <a:solidFill>
                  <a:srgbClr val="098156"/>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 </a:t>
            </a:r>
            <a:r>
              <a:rPr lang="en-US" altLang="zh-TW" b="0" dirty="0">
                <a:solidFill>
                  <a:srgbClr val="098156"/>
                </a:solidFill>
                <a:effectLst/>
                <a:latin typeface="Courier New" panose="02070309020205020404" pitchFamily="49" charset="0"/>
              </a:rPr>
              <a:t>4</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y_pos</a:t>
            </a:r>
            <a:r>
              <a:rPr lang="en-US" altLang="zh-TW" b="0" dirty="0">
                <a:solidFill>
                  <a:srgbClr val="000000"/>
                </a:solidFill>
                <a:effectLst/>
                <a:latin typeface="Courier New" panose="02070309020205020404" pitchFamily="49" charset="0"/>
              </a:rPr>
              <a:t> = </a:t>
            </a:r>
            <a:r>
              <a:rPr lang="en-US" altLang="zh-TW" b="0" dirty="0">
                <a:solidFill>
                  <a:srgbClr val="795E26"/>
                </a:solidFill>
                <a:effectLst/>
                <a:latin typeface="Courier New" panose="02070309020205020404" pitchFamily="49" charset="0"/>
              </a:rPr>
              <a:t>range</a:t>
            </a:r>
            <a:r>
              <a:rPr lang="en-US" altLang="zh-TW" b="0" dirty="0">
                <a:solidFill>
                  <a:srgbClr val="000000"/>
                </a:solidFill>
                <a:effectLst/>
                <a:latin typeface="Courier New" panose="02070309020205020404" pitchFamily="49" charset="0"/>
              </a:rPr>
              <a:t>(</a:t>
            </a:r>
            <a:r>
              <a:rPr lang="en-US" altLang="zh-TW" b="0" dirty="0" err="1">
                <a:solidFill>
                  <a:srgbClr val="795E26"/>
                </a:solidFill>
                <a:effectLst/>
                <a:latin typeface="Courier New" panose="02070309020205020404" pitchFamily="49" charset="0"/>
              </a:rPr>
              <a:t>len</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model_names</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plt.bar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y_pos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accuracy_list</a:t>
            </a:r>
            <a:r>
              <a:rPr lang="en-US" altLang="zh-TW" b="0" dirty="0">
                <a:solidFill>
                  <a:srgbClr val="000000"/>
                </a:solidFill>
                <a:effectLst/>
                <a:latin typeface="Courier New" panose="02070309020205020404" pitchFamily="49" charset="0"/>
              </a:rPr>
              <a:t>, align=</a:t>
            </a:r>
            <a:r>
              <a:rPr lang="en-US" altLang="zh-TW" b="0" dirty="0">
                <a:solidFill>
                  <a:srgbClr val="A31515"/>
                </a:solidFill>
                <a:effectLst/>
                <a:latin typeface="Courier New" panose="02070309020205020404" pitchFamily="49" charset="0"/>
              </a:rPr>
              <a:t>'center'</a:t>
            </a:r>
            <a:r>
              <a:rPr lang="en-US" altLang="zh-TW" b="0" dirty="0">
                <a:solidFill>
                  <a:srgbClr val="000000"/>
                </a:solidFill>
                <a:effectLst/>
                <a:latin typeface="Courier New" panose="02070309020205020404" pitchFamily="49" charset="0"/>
              </a:rPr>
              <a:t>, alpha=</a:t>
            </a:r>
            <a:r>
              <a:rPr lang="en-US" altLang="zh-TW" b="0" dirty="0">
                <a:solidFill>
                  <a:srgbClr val="098156"/>
                </a:solidFill>
                <a:effectLst/>
                <a:latin typeface="Courier New" panose="02070309020205020404" pitchFamily="49" charset="0"/>
              </a:rPr>
              <a:t>0.5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plt.xticks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y_pos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model_names</a:t>
            </a:r>
            <a:r>
              <a:rPr lang="en-US" altLang="zh-TW" b="0" dirty="0">
                <a:solidFill>
                  <a:srgbClr val="000000"/>
                </a:solidFill>
                <a:effectLst/>
                <a:latin typeface="Courier New" panose="02070309020205020404" pitchFamily="49" charset="0"/>
              </a:rPr>
              <a:t>, rotation=</a:t>
            </a:r>
            <a:r>
              <a:rPr lang="en-US" altLang="zh-TW" b="0" dirty="0">
                <a:solidFill>
                  <a:srgbClr val="098156"/>
                </a:solidFill>
                <a:effectLst/>
                <a:latin typeface="Courier New" panose="02070309020205020404" pitchFamily="49" charset="0"/>
              </a:rPr>
              <a:t>45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plt.ylabel</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'Accuracy'</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plt.title</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Comparision</a:t>
            </a:r>
            <a:r>
              <a:rPr lang="en-US" altLang="zh-TW" b="0" dirty="0">
                <a:solidFill>
                  <a:srgbClr val="A31515"/>
                </a:solidFill>
                <a:effectLst/>
                <a:latin typeface="Courier New" panose="02070309020205020404" pitchFamily="49" charset="0"/>
              </a:rPr>
              <a:t> of Accuracies of Models'</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plt.show</a:t>
            </a:r>
            <a:r>
              <a:rPr lang="en-US" altLang="zh-TW" b="0" dirty="0">
                <a:solidFill>
                  <a:srgbClr val="000000"/>
                </a:solidFill>
                <a:effectLst/>
                <a:latin typeface="Courier New" panose="02070309020205020404" pitchFamily="49" charset="0"/>
              </a:rPr>
              <a:t>()</a:t>
            </a:r>
          </a:p>
          <a:p>
            <a:pPr algn="l"/>
            <a:endParaRPr lang="zh-TW" altLang="en-US" dirty="0"/>
          </a:p>
        </p:txBody>
      </p:sp>
    </p:spTree>
    <p:extLst>
      <p:ext uri="{BB962C8B-B14F-4D97-AF65-F5344CB8AC3E}">
        <p14:creationId xmlns:p14="http://schemas.microsoft.com/office/powerpoint/2010/main" val="1014544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DEF7C1B-998D-D1D1-8F75-96D6D6100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665" y="1592540"/>
            <a:ext cx="6742669" cy="472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90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E34BDB-168B-2E44-19E9-BAE55688C14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AB0E913-F4B9-DE7C-A1D0-2C578638E316}"/>
              </a:ext>
            </a:extLst>
          </p:cNvPr>
          <p:cNvSpPr>
            <a:spLocks noGrp="1"/>
          </p:cNvSpPr>
          <p:nvPr>
            <p:ph idx="1"/>
          </p:nvPr>
        </p:nvSpPr>
        <p:spPr/>
        <p:txBody>
          <a:bodyPr>
            <a:normAutofit/>
          </a:bodyPr>
          <a:lstStyle/>
          <a:p>
            <a:r>
              <a:rPr lang="en-US" altLang="zh-TW" dirty="0"/>
              <a:t>If we select a slightly smaller subset of the dataset, the tree thus constructed, even</a:t>
            </a:r>
            <a:r>
              <a:rPr lang="zh-TW" altLang="en-US" dirty="0"/>
              <a:t> </a:t>
            </a:r>
            <a:r>
              <a:rPr lang="en-US" altLang="zh-TW" dirty="0"/>
              <a:t>with the same splitting criteria and pruning rules, might be much different than the one</a:t>
            </a:r>
            <a:r>
              <a:rPr lang="zh-TW" altLang="en-US" dirty="0"/>
              <a:t> </a:t>
            </a:r>
            <a:r>
              <a:rPr lang="en-US" altLang="zh-TW" dirty="0"/>
              <a:t>compared earlier.</a:t>
            </a:r>
          </a:p>
          <a:p>
            <a:r>
              <a:rPr lang="en-US" altLang="zh-TW" dirty="0"/>
              <a:t>Figure 10-3 shows a new decision tree that was created by randomly selecting four</a:t>
            </a:r>
            <a:r>
              <a:rPr lang="zh-TW" altLang="en-US" dirty="0"/>
              <a:t> </a:t>
            </a:r>
            <a:r>
              <a:rPr lang="en-US" altLang="zh-TW" dirty="0"/>
              <a:t>(out of six) data points.</a:t>
            </a:r>
          </a:p>
          <a:p>
            <a:r>
              <a:rPr lang="en-US" altLang="zh-TW" dirty="0"/>
              <a:t>The structure of the tree may totally change by changing the</a:t>
            </a:r>
            <a:r>
              <a:rPr lang="zh-TW" altLang="en-US" dirty="0"/>
              <a:t> </a:t>
            </a:r>
            <a:r>
              <a:rPr lang="en-US" altLang="zh-TW" dirty="0"/>
              <a:t>dataset as the computations of splitting criteria will change to reflect the statistics of</a:t>
            </a:r>
            <a:r>
              <a:rPr lang="zh-TW" altLang="en-US" dirty="0"/>
              <a:t> </a:t>
            </a:r>
            <a:r>
              <a:rPr lang="en-US" altLang="zh-TW" dirty="0"/>
              <a:t>the new training dataset.</a:t>
            </a:r>
          </a:p>
          <a:p>
            <a:r>
              <a:rPr lang="en-US" altLang="zh-TW" dirty="0"/>
              <a:t>This is the idea behind one of the simple yet highly effective</a:t>
            </a:r>
            <a:r>
              <a:rPr lang="zh-TW" altLang="en-US" dirty="0"/>
              <a:t> </a:t>
            </a:r>
            <a:r>
              <a:rPr lang="en-US" altLang="zh-TW" dirty="0"/>
              <a:t>ensemble methods called random forest.</a:t>
            </a:r>
            <a:endParaRPr lang="zh-TW" altLang="en-US" dirty="0"/>
          </a:p>
        </p:txBody>
      </p:sp>
    </p:spTree>
    <p:extLst>
      <p:ext uri="{BB962C8B-B14F-4D97-AF65-F5344CB8AC3E}">
        <p14:creationId xmlns:p14="http://schemas.microsoft.com/office/powerpoint/2010/main" val="171596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72DE80EA-ED25-F57D-4DB2-81C20B2B3AF4}"/>
              </a:ext>
            </a:extLst>
          </p:cNvPr>
          <p:cNvPicPr>
            <a:picLocks noChangeAspect="1"/>
          </p:cNvPicPr>
          <p:nvPr/>
        </p:nvPicPr>
        <p:blipFill>
          <a:blip r:embed="rId2"/>
          <a:stretch>
            <a:fillRect/>
          </a:stretch>
        </p:blipFill>
        <p:spPr>
          <a:xfrm>
            <a:off x="1466204" y="1185549"/>
            <a:ext cx="9259592" cy="4486901"/>
          </a:xfrm>
          <a:prstGeom prst="rect">
            <a:avLst/>
          </a:prstGeom>
        </p:spPr>
      </p:pic>
    </p:spTree>
    <p:extLst>
      <p:ext uri="{BB962C8B-B14F-4D97-AF65-F5344CB8AC3E}">
        <p14:creationId xmlns:p14="http://schemas.microsoft.com/office/powerpoint/2010/main" val="389898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F6710C-ACB4-A7F8-72A0-785AD38B1D0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D992C24-9A61-A835-D11B-ECE9C14E2B9D}"/>
              </a:ext>
            </a:extLst>
          </p:cNvPr>
          <p:cNvSpPr>
            <a:spLocks noGrp="1"/>
          </p:cNvSpPr>
          <p:nvPr>
            <p:ph idx="1"/>
          </p:nvPr>
        </p:nvSpPr>
        <p:spPr/>
        <p:txBody>
          <a:bodyPr>
            <a:normAutofit fontScale="92500" lnSpcReduction="20000"/>
          </a:bodyPr>
          <a:lstStyle/>
          <a:p>
            <a:r>
              <a:rPr lang="en-US" altLang="zh-TW" dirty="0"/>
              <a:t>Bagging, or Bootstrap Aggregating, creates an ensemble model through bootstrapping and aggregation processes.</a:t>
            </a:r>
          </a:p>
          <a:p>
            <a:r>
              <a:rPr lang="en-US" altLang="zh-TW" dirty="0"/>
              <a:t>Instead of creating a model on the whole training dataset, we pull a sample of the training set and use it for training instead.</a:t>
            </a:r>
          </a:p>
          <a:p>
            <a:r>
              <a:rPr lang="en-US" altLang="zh-TW" dirty="0"/>
              <a:t>The sample is generated randomly with each training data point having the equal probability of being sampled.</a:t>
            </a:r>
          </a:p>
          <a:p>
            <a:r>
              <a:rPr lang="en-US" altLang="zh-TW" dirty="0"/>
              <a:t>If N represents the size of training dataset and M is the number of random data points to be considered for training, and M&lt;N, each point is randomly sampled with replacement; that is, it can occur more than once in the subset.</a:t>
            </a:r>
          </a:p>
          <a:p>
            <a:r>
              <a:rPr lang="en-US" altLang="zh-TW" dirty="0"/>
              <a:t>This also means there is a probability that a data point might not occur in the training dataset at all.</a:t>
            </a:r>
            <a:endParaRPr lang="zh-TW" altLang="en-US" dirty="0"/>
          </a:p>
        </p:txBody>
      </p:sp>
    </p:spTree>
    <p:extLst>
      <p:ext uri="{BB962C8B-B14F-4D97-AF65-F5344CB8AC3E}">
        <p14:creationId xmlns:p14="http://schemas.microsoft.com/office/powerpoint/2010/main" val="297769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83D47C-C1DD-5DBD-A131-CEE1A5122BC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8A13DB8-8388-ED07-1D22-A9E7E43BB8F3}"/>
              </a:ext>
            </a:extLst>
          </p:cNvPr>
          <p:cNvSpPr>
            <a:spLocks noGrp="1"/>
          </p:cNvSpPr>
          <p:nvPr>
            <p:ph idx="1"/>
          </p:nvPr>
        </p:nvSpPr>
        <p:spPr/>
        <p:txBody>
          <a:bodyPr/>
          <a:lstStyle/>
          <a:p>
            <a:r>
              <a:rPr lang="en-US" altLang="zh-TW" dirty="0"/>
              <a:t>In the training process shown in Figure 10-4, we create k models, where k is a predefined number and a hyperparameter that is easy to configure.</a:t>
            </a:r>
          </a:p>
          <a:p>
            <a:r>
              <a:rPr lang="en-US" altLang="zh-TW" dirty="0"/>
              <a:t>Each tree is constructed independently, and thus, the process can be implemented in parallel.</a:t>
            </a:r>
          </a:p>
          <a:p>
            <a:r>
              <a:rPr lang="en-US" altLang="zh-TW" dirty="0"/>
              <a:t>Eventually, we will have k-independent decision trees with possibly different structures, and they might give different results for the same test item.</a:t>
            </a:r>
            <a:endParaRPr lang="zh-TW" altLang="en-US" dirty="0"/>
          </a:p>
        </p:txBody>
      </p:sp>
    </p:spTree>
    <p:extLst>
      <p:ext uri="{BB962C8B-B14F-4D97-AF65-F5344CB8AC3E}">
        <p14:creationId xmlns:p14="http://schemas.microsoft.com/office/powerpoint/2010/main" val="3574116357"/>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3578</Words>
  <Application>Microsoft Office PowerPoint</Application>
  <PresentationFormat>寬螢幕</PresentationFormat>
  <Paragraphs>191</Paragraphs>
  <Slides>53</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53</vt:i4>
      </vt:variant>
    </vt:vector>
  </HeadingPairs>
  <TitlesOfParts>
    <vt:vector size="58" baseType="lpstr">
      <vt:lpstr>Arial</vt:lpstr>
      <vt:lpstr>Calibri</vt:lpstr>
      <vt:lpstr>Calibri Light</vt:lpstr>
      <vt:lpstr>Courier New</vt:lpstr>
      <vt:lpstr>Office 佈景主題</vt:lpstr>
      <vt:lpstr>CHAPTER 10 Ensemble Learning Methods</vt:lpstr>
      <vt:lpstr>PowerPoint 簡報</vt:lpstr>
      <vt:lpstr>PowerPoint 簡報</vt:lpstr>
      <vt:lpstr>Bagging and Random Forest</vt:lpstr>
      <vt:lpstr>PowerPoint 簡報</vt:lpstr>
      <vt:lpstr>PowerPoint 簡報</vt:lpstr>
      <vt:lpstr>PowerPoint 簡報</vt:lpstr>
      <vt:lpstr>PowerPoint 簡報</vt:lpstr>
      <vt:lpstr>PowerPoint 簡報</vt:lpstr>
      <vt:lpstr>PowerPoint 簡報</vt:lpstr>
      <vt:lpstr>PowerPoint 簡報</vt:lpstr>
      <vt:lpstr>Random Forest in Python</vt:lpstr>
      <vt:lpstr>PowerPoint 簡報</vt:lpstr>
      <vt:lpstr>PowerPoint 簡報</vt:lpstr>
      <vt:lpstr>PowerPoint 簡報</vt:lpstr>
      <vt:lpstr>PowerPoint 簡報</vt:lpstr>
      <vt:lpstr>PowerPoint 簡報</vt:lpstr>
      <vt:lpstr>Boosting</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Boosting in Python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Stacking Ensemble</vt:lpstr>
      <vt:lpstr>PowerPoint 簡報</vt:lpstr>
      <vt:lpstr>Stacking in Python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 Ensemble Learning Methods</dc:title>
  <dc:creator>謝欽旭</dc:creator>
  <cp:lastModifiedBy>謝欽旭</cp:lastModifiedBy>
  <cp:revision>12</cp:revision>
  <dcterms:created xsi:type="dcterms:W3CDTF">2023-01-02T14:45:23Z</dcterms:created>
  <dcterms:modified xsi:type="dcterms:W3CDTF">2023-01-07T14:14:34Z</dcterms:modified>
</cp:coreProperties>
</file>